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1" r:id="rId13"/>
    <p:sldMasterId id="2147483682" r:id="rId14"/>
    <p:sldMasterId id="2147483683" r:id="rId15"/>
    <p:sldMasterId id="2147483684" r:id="rId16"/>
    <p:sldMasterId id="2147484092" r:id="rId17"/>
  </p:sldMasterIdLst>
  <p:notesMasterIdLst>
    <p:notesMasterId r:id="rId48"/>
  </p:notesMasterIdLst>
  <p:sldIdLst>
    <p:sldId id="256" r:id="rId18"/>
    <p:sldId id="271" r:id="rId19"/>
    <p:sldId id="272" r:id="rId20"/>
    <p:sldId id="273" r:id="rId21"/>
    <p:sldId id="274" r:id="rId22"/>
    <p:sldId id="275" r:id="rId23"/>
    <p:sldId id="276" r:id="rId24"/>
    <p:sldId id="277" r:id="rId25"/>
    <p:sldId id="278" r:id="rId26"/>
    <p:sldId id="279" r:id="rId27"/>
    <p:sldId id="281" r:id="rId28"/>
    <p:sldId id="282" r:id="rId29"/>
    <p:sldId id="283" r:id="rId30"/>
    <p:sldId id="284" r:id="rId31"/>
    <p:sldId id="286" r:id="rId32"/>
    <p:sldId id="287" r:id="rId33"/>
    <p:sldId id="288" r:id="rId34"/>
    <p:sldId id="289" r:id="rId35"/>
    <p:sldId id="295" r:id="rId36"/>
    <p:sldId id="290" r:id="rId37"/>
    <p:sldId id="292" r:id="rId38"/>
    <p:sldId id="298" r:id="rId39"/>
    <p:sldId id="297" r:id="rId40"/>
    <p:sldId id="293" r:id="rId41"/>
    <p:sldId id="294" r:id="rId42"/>
    <p:sldId id="300" r:id="rId43"/>
    <p:sldId id="301" r:id="rId44"/>
    <p:sldId id="302" r:id="rId45"/>
    <p:sldId id="299" r:id="rId46"/>
    <p:sldId id="303" r:id="rId47"/>
  </p:sldIdLst>
  <p:sldSz cx="13004800" cy="9753600"/>
  <p:notesSz cx="6858000" cy="9144000"/>
  <p:defaultTextStyle>
    <a:defPPr>
      <a:defRPr lang="en-US"/>
    </a:defPPr>
    <a:lvl1pPr algn="ctr" rtl="0" fontAlgn="base">
      <a:spcBef>
        <a:spcPct val="0"/>
      </a:spcBef>
      <a:spcAft>
        <a:spcPct val="0"/>
      </a:spcAft>
      <a:defRPr sz="4200" kern="1200">
        <a:solidFill>
          <a:srgbClr val="000000"/>
        </a:solidFill>
        <a:latin typeface="Optima" charset="0"/>
        <a:ea typeface="ヒラギノ角ゴ ProN W3" charset="0"/>
        <a:cs typeface="ヒラギノ角ゴ ProN W3" charset="0"/>
        <a:sym typeface="Optima" charset="0"/>
      </a:defRPr>
    </a:lvl1pPr>
    <a:lvl2pPr marL="457200" algn="ctr" rtl="0" fontAlgn="base">
      <a:spcBef>
        <a:spcPct val="0"/>
      </a:spcBef>
      <a:spcAft>
        <a:spcPct val="0"/>
      </a:spcAft>
      <a:defRPr sz="4200" kern="1200">
        <a:solidFill>
          <a:srgbClr val="000000"/>
        </a:solidFill>
        <a:latin typeface="Optima" charset="0"/>
        <a:ea typeface="ヒラギノ角ゴ ProN W3" charset="0"/>
        <a:cs typeface="ヒラギノ角ゴ ProN W3" charset="0"/>
        <a:sym typeface="Optima" charset="0"/>
      </a:defRPr>
    </a:lvl2pPr>
    <a:lvl3pPr marL="914400" algn="ctr" rtl="0" fontAlgn="base">
      <a:spcBef>
        <a:spcPct val="0"/>
      </a:spcBef>
      <a:spcAft>
        <a:spcPct val="0"/>
      </a:spcAft>
      <a:defRPr sz="4200" kern="1200">
        <a:solidFill>
          <a:srgbClr val="000000"/>
        </a:solidFill>
        <a:latin typeface="Optima" charset="0"/>
        <a:ea typeface="ヒラギノ角ゴ ProN W3" charset="0"/>
        <a:cs typeface="ヒラギノ角ゴ ProN W3" charset="0"/>
        <a:sym typeface="Optima" charset="0"/>
      </a:defRPr>
    </a:lvl3pPr>
    <a:lvl4pPr marL="1371600" algn="ctr" rtl="0" fontAlgn="base">
      <a:spcBef>
        <a:spcPct val="0"/>
      </a:spcBef>
      <a:spcAft>
        <a:spcPct val="0"/>
      </a:spcAft>
      <a:defRPr sz="4200" kern="1200">
        <a:solidFill>
          <a:srgbClr val="000000"/>
        </a:solidFill>
        <a:latin typeface="Optima" charset="0"/>
        <a:ea typeface="ヒラギノ角ゴ ProN W3" charset="0"/>
        <a:cs typeface="ヒラギノ角ゴ ProN W3" charset="0"/>
        <a:sym typeface="Optima" charset="0"/>
      </a:defRPr>
    </a:lvl4pPr>
    <a:lvl5pPr marL="1828800" algn="ctr" rtl="0" fontAlgn="base">
      <a:spcBef>
        <a:spcPct val="0"/>
      </a:spcBef>
      <a:spcAft>
        <a:spcPct val="0"/>
      </a:spcAft>
      <a:defRPr sz="4200" kern="1200">
        <a:solidFill>
          <a:srgbClr val="000000"/>
        </a:solidFill>
        <a:latin typeface="Optima" charset="0"/>
        <a:ea typeface="ヒラギノ角ゴ ProN W3" charset="0"/>
        <a:cs typeface="ヒラギノ角ゴ ProN W3" charset="0"/>
        <a:sym typeface="Optima" charset="0"/>
      </a:defRPr>
    </a:lvl5pPr>
    <a:lvl6pPr marL="2286000" algn="l" defTabSz="457200" rtl="0" eaLnBrk="1" latinLnBrk="0" hangingPunct="1">
      <a:defRPr sz="4200" kern="1200">
        <a:solidFill>
          <a:srgbClr val="000000"/>
        </a:solidFill>
        <a:latin typeface="Optima" charset="0"/>
        <a:ea typeface="ヒラギノ角ゴ ProN W3" charset="0"/>
        <a:cs typeface="ヒラギノ角ゴ ProN W3" charset="0"/>
        <a:sym typeface="Optima" charset="0"/>
      </a:defRPr>
    </a:lvl6pPr>
    <a:lvl7pPr marL="2743200" algn="l" defTabSz="457200" rtl="0" eaLnBrk="1" latinLnBrk="0" hangingPunct="1">
      <a:defRPr sz="4200" kern="1200">
        <a:solidFill>
          <a:srgbClr val="000000"/>
        </a:solidFill>
        <a:latin typeface="Optima" charset="0"/>
        <a:ea typeface="ヒラギノ角ゴ ProN W3" charset="0"/>
        <a:cs typeface="ヒラギノ角ゴ ProN W3" charset="0"/>
        <a:sym typeface="Optima" charset="0"/>
      </a:defRPr>
    </a:lvl7pPr>
    <a:lvl8pPr marL="3200400" algn="l" defTabSz="457200" rtl="0" eaLnBrk="1" latinLnBrk="0" hangingPunct="1">
      <a:defRPr sz="4200" kern="1200">
        <a:solidFill>
          <a:srgbClr val="000000"/>
        </a:solidFill>
        <a:latin typeface="Optima" charset="0"/>
        <a:ea typeface="ヒラギノ角ゴ ProN W3" charset="0"/>
        <a:cs typeface="ヒラギノ角ゴ ProN W3" charset="0"/>
        <a:sym typeface="Optima" charset="0"/>
      </a:defRPr>
    </a:lvl8pPr>
    <a:lvl9pPr marL="3657600" algn="l" defTabSz="457200" rtl="0" eaLnBrk="1" latinLnBrk="0" hangingPunct="1">
      <a:defRPr sz="4200" kern="1200">
        <a:solidFill>
          <a:srgbClr val="000000"/>
        </a:solidFill>
        <a:latin typeface="Optima" charset="0"/>
        <a:ea typeface="ヒラギノ角ゴ ProN W3" charset="0"/>
        <a:cs typeface="ヒラギノ角ゴ ProN W3" charset="0"/>
        <a:sym typeface="Optima"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79" autoAdjust="0"/>
  </p:normalViewPr>
  <p:slideViewPr>
    <p:cSldViewPr>
      <p:cViewPr>
        <p:scale>
          <a:sx n="51" d="100"/>
          <a:sy n="51" d="100"/>
        </p:scale>
        <p:origin x="-1224" y="-78"/>
      </p:cViewPr>
      <p:guideLst>
        <p:guide orient="horz" pos="3072"/>
        <p:guide pos="4096"/>
      </p:guideLst>
    </p:cSldViewPr>
  </p:slideViewPr>
  <p:notesTextViewPr>
    <p:cViewPr>
      <p:scale>
        <a:sx n="100" d="100"/>
        <a:sy n="100" d="100"/>
      </p:scale>
      <p:origin x="0" y="36"/>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5" name="Rectangle 1"/>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41986" name="Rectangle 2"/>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0268700"/>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Optima" charset="0"/>
        <a:ea typeface="ＭＳ Ｐゴシック" charset="0"/>
        <a:cs typeface="+mn-cs"/>
      </a:defRPr>
    </a:lvl1pPr>
    <a:lvl2pPr marL="457200" algn="l" rtl="0" fontAlgn="base">
      <a:spcBef>
        <a:spcPct val="0"/>
      </a:spcBef>
      <a:spcAft>
        <a:spcPct val="0"/>
      </a:spcAft>
      <a:defRPr sz="1200" kern="1200">
        <a:solidFill>
          <a:schemeClr val="tx1"/>
        </a:solidFill>
        <a:latin typeface="Optima" charset="0"/>
        <a:ea typeface="ＭＳ Ｐゴシック" charset="0"/>
        <a:cs typeface="+mn-cs"/>
      </a:defRPr>
    </a:lvl2pPr>
    <a:lvl3pPr marL="914400" algn="l" rtl="0" fontAlgn="base">
      <a:spcBef>
        <a:spcPct val="0"/>
      </a:spcBef>
      <a:spcAft>
        <a:spcPct val="0"/>
      </a:spcAft>
      <a:defRPr sz="1200" kern="1200">
        <a:solidFill>
          <a:schemeClr val="tx1"/>
        </a:solidFill>
        <a:latin typeface="Optima" charset="0"/>
        <a:ea typeface="ＭＳ Ｐゴシック" charset="0"/>
        <a:cs typeface="+mn-cs"/>
      </a:defRPr>
    </a:lvl3pPr>
    <a:lvl4pPr marL="1371600" algn="l" rtl="0" fontAlgn="base">
      <a:spcBef>
        <a:spcPct val="0"/>
      </a:spcBef>
      <a:spcAft>
        <a:spcPct val="0"/>
      </a:spcAft>
      <a:defRPr sz="1200" kern="1200">
        <a:solidFill>
          <a:schemeClr val="tx1"/>
        </a:solidFill>
        <a:latin typeface="Optima" charset="0"/>
        <a:ea typeface="ＭＳ Ｐゴシック" charset="0"/>
        <a:cs typeface="+mn-cs"/>
      </a:defRPr>
    </a:lvl4pPr>
    <a:lvl5pPr marL="1828800" algn="l" rtl="0" fontAlgn="base">
      <a:spcBef>
        <a:spcPct val="0"/>
      </a:spcBef>
      <a:spcAft>
        <a:spcPct val="0"/>
      </a:spcAft>
      <a:defRPr sz="1200" kern="1200">
        <a:solidFill>
          <a:schemeClr val="tx1"/>
        </a:solidFill>
        <a:latin typeface="Optima"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60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iid: what does this mean?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963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That works for a single branch. For multiple branches, need multivariate normal.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68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the summation is just this matrix</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It becomes harder to know where to assign rates if there's homoplasy in the discrete character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84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smtClean="0">
                <a:latin typeface="Lucida Grande" charset="0"/>
                <a:cs typeface="Lucida Grande" charset="0"/>
                <a:sym typeface="Lucida Grande" charset="0"/>
              </a:rPr>
              <a:t>Can assign regimes.</a:t>
            </a:r>
            <a:endParaRPr lang="en-US" sz="2200" dirty="0">
              <a:latin typeface="Lucida Grande" charset="0"/>
              <a:cs typeface="Lucida Grande" charset="0"/>
              <a:sym typeface="Lucida Grande"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8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dirty="0">
                <a:latin typeface="Lucida Grande" charset="0"/>
                <a:cs typeface="Lucida Grande" charset="0"/>
                <a:sym typeface="Lucida Grande" charset="0"/>
              </a:rPr>
              <a:t>They used Brownie to get optimal rate estimates, then used these to scale the tree and then estimate ancestral flower sizes</a:t>
            </a:r>
            <a:r>
              <a:rPr lang="en-US" sz="2000" dirty="0" smtClean="0">
                <a:latin typeface="Lucida Grande" charset="0"/>
                <a:cs typeface="Lucida Grande" charset="0"/>
                <a:sym typeface="Lucida Grande" charset="0"/>
              </a:rPr>
              <a:t>.</a:t>
            </a:r>
          </a:p>
          <a:p>
            <a:r>
              <a:rPr lang="en-US" sz="2000" dirty="0" smtClean="0">
                <a:latin typeface="Lucida Grande" charset="0"/>
                <a:cs typeface="Lucida Grande" charset="0"/>
                <a:sym typeface="Lucida Grande" charset="0"/>
              </a:rPr>
              <a:t>(trait</a:t>
            </a:r>
            <a:r>
              <a:rPr lang="en-US" sz="2000" baseline="0" dirty="0" smtClean="0">
                <a:latin typeface="Lucida Grande" charset="0"/>
                <a:cs typeface="Lucida Grande" charset="0"/>
                <a:sym typeface="Lucida Grande" charset="0"/>
              </a:rPr>
              <a:t> – flower diameter – on log scale)</a:t>
            </a:r>
            <a:endParaRPr lang="en-US" sz="2000" dirty="0">
              <a:latin typeface="Lucida Grande" charset="0"/>
              <a:cs typeface="Lucida Grande" charset="0"/>
              <a:sym typeface="Lucida Grande"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1761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000">
                <a:latin typeface="Lucida Grande" charset="0"/>
                <a:cs typeface="Lucida Grande" charset="0"/>
                <a:sym typeface="Lucida Grande" charset="0"/>
              </a:rPr>
              <a:t>The censored approach has been used by Dave Collar (a Losos postdoc) to investigate morphological evolution. All three fish clades have similar rates of morphological evolution in general, but sunfishes have a much higher rate of evolution of their feeding apparatus (which is interesting, as they also have a greater diet diversity).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scale</a:t>
            </a:r>
            <a:r>
              <a:rPr lang="en-US" baseline="0" dirty="0" smtClean="0"/>
              <a:t> branch lengths/ </a:t>
            </a:r>
            <a:r>
              <a:rPr lang="en-US" baseline="0" dirty="0" err="1" smtClean="0"/>
              <a:t>brownian</a:t>
            </a:r>
            <a:r>
              <a:rPr lang="en-US" baseline="0" dirty="0" smtClean="0"/>
              <a:t> rate change: </a:t>
            </a:r>
          </a:p>
          <a:p>
            <a:r>
              <a:rPr lang="en-US" baseline="0" dirty="0" smtClean="0"/>
              <a:t>Selection on a trait, mutation rate…</a:t>
            </a:r>
            <a:endParaRPr lang="en-US" dirty="0"/>
          </a:p>
        </p:txBody>
      </p:sp>
    </p:spTree>
    <p:extLst>
      <p:ext uri="{BB962C8B-B14F-4D97-AF65-F5344CB8AC3E}">
        <p14:creationId xmlns:p14="http://schemas.microsoft.com/office/powerpoint/2010/main" val="3829576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Units matter – (log) scale</a:t>
            </a:r>
            <a:r>
              <a:rPr lang="en-US" baseline="0" dirty="0" smtClean="0"/>
              <a:t> them!</a:t>
            </a:r>
          </a:p>
          <a:p>
            <a:endParaRPr lang="en-US" baseline="0" dirty="0" smtClean="0"/>
          </a:p>
          <a:p>
            <a:r>
              <a:rPr lang="en-US" baseline="0" dirty="0" smtClean="0"/>
              <a:t>Instead of clock time: may want # generations as branch length</a:t>
            </a:r>
            <a:endParaRPr lang="en-US" dirty="0"/>
          </a:p>
        </p:txBody>
      </p:sp>
    </p:spTree>
    <p:extLst>
      <p:ext uri="{BB962C8B-B14F-4D97-AF65-F5344CB8AC3E}">
        <p14:creationId xmlns:p14="http://schemas.microsoft.com/office/powerpoint/2010/main" val="649314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Hopefully only one of a set of topologies are true</a:t>
            </a:r>
          </a:p>
          <a:p>
            <a:r>
              <a:rPr lang="en-US" dirty="0" smtClean="0"/>
              <a:t>Brownian</a:t>
            </a:r>
            <a:r>
              <a:rPr lang="en-US" baseline="0" dirty="0" smtClean="0"/>
              <a:t> motion – topologies that are wrong will tend to overestimate rate of </a:t>
            </a:r>
            <a:r>
              <a:rPr lang="en-US" baseline="0" dirty="0" err="1" smtClean="0"/>
              <a:t>brownian</a:t>
            </a:r>
            <a:r>
              <a:rPr lang="en-US" baseline="0" dirty="0" smtClean="0"/>
              <a:t> evolution</a:t>
            </a:r>
          </a:p>
          <a:p>
            <a:r>
              <a:rPr lang="en-US" baseline="0" dirty="0" smtClean="0"/>
              <a:t>How much movement do you need to explain your existing phenotypic distribution? If the fit is bad, need lots of </a:t>
            </a:r>
            <a:r>
              <a:rPr lang="en-US" baseline="0" dirty="0" err="1" smtClean="0"/>
              <a:t>brownian</a:t>
            </a:r>
            <a:r>
              <a:rPr lang="en-US" baseline="0" dirty="0" smtClean="0"/>
              <a:t> movement to explain </a:t>
            </a:r>
            <a:r>
              <a:rPr lang="en-US" baseline="0" smtClean="0"/>
              <a:t>the phylogeny.</a:t>
            </a:r>
            <a:endParaRPr lang="en-US" dirty="0"/>
          </a:p>
        </p:txBody>
      </p:sp>
    </p:spTree>
    <p:extLst>
      <p:ext uri="{BB962C8B-B14F-4D97-AF65-F5344CB8AC3E}">
        <p14:creationId xmlns:p14="http://schemas.microsoft.com/office/powerpoint/2010/main" val="2962938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what does this mean?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017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Pick a distribution, almost any distribution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222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almost any distribution does this. An exception is the Cauchy distribution (pdf is 1/(pi*(1+x^2)))</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4274"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dirty="0">
                <a:latin typeface="Lucida Grande" charset="0"/>
                <a:cs typeface="Lucida Grande" charset="0"/>
                <a:sym typeface="Lucida Grande" charset="0"/>
              </a:rPr>
              <a:t>Ring a bell? Curve</a:t>
            </a:r>
            <a:r>
              <a:rPr lang="en-US" sz="2200" dirty="0" smtClean="0">
                <a:latin typeface="Lucida Grande" charset="0"/>
                <a:cs typeface="Lucida Grande" charset="0"/>
                <a:sym typeface="Lucida Grande" charset="0"/>
              </a:rPr>
              <a:t>?</a:t>
            </a:r>
          </a:p>
          <a:p>
            <a:r>
              <a:rPr lang="en-US" sz="2200" dirty="0" smtClean="0">
                <a:latin typeface="Lucida Grande" charset="0"/>
                <a:cs typeface="Lucida Grande" charset="0"/>
                <a:sym typeface="Lucida Grande" charset="0"/>
              </a:rPr>
              <a:t>Additive,</a:t>
            </a:r>
            <a:r>
              <a:rPr lang="en-US" sz="2200" baseline="0" dirty="0" smtClean="0">
                <a:latin typeface="Lucida Grande" charset="0"/>
                <a:cs typeface="Lucida Grande" charset="0"/>
                <a:sym typeface="Lucida Grande" charset="0"/>
              </a:rPr>
              <a:t> and amount of change &lt; current value, so proportional to the current value</a:t>
            </a:r>
          </a:p>
          <a:p>
            <a:r>
              <a:rPr lang="en-US" sz="2200" baseline="0" dirty="0" smtClean="0">
                <a:latin typeface="Lucida Grande" charset="0"/>
                <a:cs typeface="Lucida Grande" charset="0"/>
                <a:sym typeface="Lucida Grande" charset="0"/>
              </a:rPr>
              <a:t>Percentage change – or log body mass. Size irrelevant to magnitude of trait change</a:t>
            </a:r>
            <a:endParaRPr lang="en-US" sz="2200" dirty="0">
              <a:latin typeface="Lucida Grande" charset="0"/>
              <a:cs typeface="Lucida Grande" charset="0"/>
              <a:sym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6322"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What do you see? Run it again. Store the last number for a bunch of simulations and look at its distribution. Now try using a distribution centered at zero: rnorm, or runif between -1 and 1</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349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And so on up the tree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5538"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If you would repeat this multiple times, get normal distribution.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7586"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txBody>
          <a:bodyPr/>
          <a:lstStyle/>
          <a:p>
            <a:r>
              <a:rPr lang="en-US" sz="2200">
                <a:latin typeface="Lucida Grande" charset="0"/>
                <a:cs typeface="Lucida Grande" charset="0"/>
                <a:sym typeface="Lucida Grande" charset="0"/>
              </a:rPr>
              <a:t>Plug and chug to get likelihood of data. What are free parameters here?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6131637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3496389"/>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594188371"/>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8735747"/>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826590753"/>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84449166"/>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7405368"/>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806769405"/>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48160"/>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34030236"/>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77638260"/>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8998218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530835"/>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2876492"/>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19578623"/>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0129639"/>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05253109"/>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78100843"/>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5110288"/>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995494701"/>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527419"/>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15131339"/>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4027324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614092406"/>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131000"/>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0869225"/>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096971819"/>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87127833"/>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92392810"/>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2196907"/>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9524772"/>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209141414"/>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607599"/>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3293414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929715"/>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19535041"/>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3311784"/>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5839716"/>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91896766"/>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5723563"/>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013041195"/>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0654282"/>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2989007"/>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123147404"/>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856017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21014988"/>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348834465"/>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22090896"/>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5292613"/>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0426665"/>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44041548"/>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1094320"/>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585293988"/>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2745981"/>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45412646"/>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40184961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50809862"/>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6642357"/>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040730536"/>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09752023"/>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35246774"/>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1782175"/>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499262648"/>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5786499"/>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166304379"/>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92073243"/>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0647022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7591814"/>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639667516"/>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555084"/>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21642454"/>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79440457"/>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7488974"/>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4635147"/>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18972171"/>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42994748"/>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183892479"/>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50004373"/>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2344597559"/>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80537338"/>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529398850"/>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958957"/>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536276242"/>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79744419"/>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4729366"/>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4932285"/>
      </p:ext>
    </p:extLst>
  </p:cSld>
  <p:clrMapOvr>
    <a:masterClrMapping/>
  </p:clrMapOvr>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585984"/>
      </p:ext>
    </p:extLst>
  </p:cSld>
  <p:clrMapOvr>
    <a:masterClrMapping/>
  </p:clrMapOvr>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20164"/>
      </p:ext>
    </p:extLst>
  </p:cSld>
  <p:clrMapOvr>
    <a:masterClrMapping/>
  </p:clrMapOvr>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617144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59632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9031063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5871153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2221693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83516711"/>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3045638"/>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865202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675314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709901489"/>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32495860"/>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5450267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1699661307"/>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60812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150324818"/>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67349945"/>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090107649"/>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522468"/>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1351789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892446372"/>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3349572"/>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951285853"/>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6448655"/>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9465971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80031583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153032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456327"/>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0333900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26971002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3026628"/>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71486838"/>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3539950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1104821"/>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69196796"/>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77715099"/>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596853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79261579"/>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2759007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2915394"/>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592858296"/>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68801384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506326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768670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840205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89808310"/>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883213811"/>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7894713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906553950"/>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3724804"/>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542948114"/>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807949"/>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6394765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7552981"/>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2065508"/>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21099453"/>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60906436"/>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766177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6450670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5784330"/>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6860120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1668813"/>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2485333990"/>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1798250"/>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72689820"/>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76741084"/>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87553327"/>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297152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827138014"/>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470690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37828173"/>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989108248"/>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3896682"/>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55265420"/>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1553500993"/>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692420"/>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97018836"/>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83419852"/>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1341635"/>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75224839"/>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6022870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20368622"/>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650875" y="2276475"/>
            <a:ext cx="11703050" cy="643572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1795276"/>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67333854"/>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650875"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578600" y="2276475"/>
            <a:ext cx="5775325" cy="64357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50900509"/>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0839745"/>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Tree>
    <p:extLst>
      <p:ext uri="{BB962C8B-B14F-4D97-AF65-F5344CB8AC3E}">
        <p14:creationId xmlns:p14="http://schemas.microsoft.com/office/powerpoint/2010/main" val="349421121"/>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243181"/>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4183719415"/>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549525" y="7634288"/>
            <a:ext cx="7802563" cy="1144587"/>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728221259"/>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2276475"/>
            <a:ext cx="11703050" cy="64357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46123631"/>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163" y="390525"/>
            <a:ext cx="2925762" cy="83216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875" y="390525"/>
            <a:ext cx="8624888" cy="83216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1983970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79.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4" Type="http://schemas.openxmlformats.org/officeDocument/2006/relationships/theme" Target="../theme/theme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1"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5"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9"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7"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1"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5"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89"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4081" r:id="rId1"/>
    <p:sldLayoutId id="2147484082" r:id="rId2"/>
    <p:sldLayoutId id="2147484083" r:id="rId3"/>
    <p:sldLayoutId id="2147484084" r:id="rId4"/>
    <p:sldLayoutId id="2147484085" r:id="rId5"/>
    <p:sldLayoutId id="2147484086" r:id="rId6"/>
    <p:sldLayoutId id="2147484087" r:id="rId7"/>
    <p:sldLayoutId id="2147484088" r:id="rId8"/>
    <p:sldLayoutId id="2147484089" r:id="rId9"/>
    <p:sldLayoutId id="2147484090" r:id="rId10"/>
    <p:sldLayoutId id="2147484091"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p:cNvSpPr>
          <p:nvPr/>
        </p:nvSpPr>
        <p:spPr bwMode="auto">
          <a:xfrm>
            <a:off x="-76200" y="-25399"/>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defTabSz="1300460" fontAlgn="base">
              <a:spcBef>
                <a:spcPct val="0"/>
              </a:spcBef>
              <a:spcAft>
                <a:spcPct val="0"/>
              </a:spcAft>
            </a:pPr>
            <a:endParaRPr lang="en-US" sz="4300">
              <a:solidFill>
                <a:srgbClr val="000000"/>
              </a:solidFill>
              <a:latin typeface="Optima" charset="0"/>
              <a:ea typeface="ヒラギノ角ゴ ProN W3" charset="0"/>
              <a:cs typeface="ヒラギノ角ゴ ProN W3" charset="0"/>
              <a:sym typeface="Optima" charset="0"/>
            </a:endParaRPr>
          </a:p>
        </p:txBody>
      </p:sp>
    </p:spTree>
    <p:extLst>
      <p:ext uri="{BB962C8B-B14F-4D97-AF65-F5344CB8AC3E}">
        <p14:creationId xmlns:p14="http://schemas.microsoft.com/office/powerpoint/2010/main" val="614791944"/>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Lst>
  <p:transition/>
  <p:txStyles>
    <p:titleStyle>
      <a:lvl1pPr algn="ctr" rtl="0" eaLnBrk="1" fontAlgn="base" hangingPunct="1">
        <a:spcBef>
          <a:spcPct val="0"/>
        </a:spcBef>
        <a:spcAft>
          <a:spcPct val="0"/>
        </a:spcAft>
        <a:defRPr sz="8400">
          <a:solidFill>
            <a:schemeClr val="tx1"/>
          </a:solidFill>
          <a:latin typeface="+mj-lt"/>
          <a:ea typeface="+mj-ea"/>
          <a:cs typeface="+mj-cs"/>
          <a:sym typeface="Optima" charset="0"/>
        </a:defRPr>
      </a:lvl1pPr>
      <a:lvl2pPr algn="ctr" rtl="0" eaLnBrk="1" fontAlgn="base" hangingPunct="1">
        <a:spcBef>
          <a:spcPct val="0"/>
        </a:spcBef>
        <a:spcAft>
          <a:spcPct val="0"/>
        </a:spcAft>
        <a:defRPr sz="8400">
          <a:solidFill>
            <a:schemeClr val="tx1"/>
          </a:solidFill>
          <a:latin typeface="Optima" charset="0"/>
          <a:ea typeface="ヒラギノ角ゴ ProN W3" charset="0"/>
          <a:cs typeface="ヒラギノ角ゴ ProN W3" charset="0"/>
          <a:sym typeface="Optima" charset="0"/>
        </a:defRPr>
      </a:lvl2pPr>
      <a:lvl3pPr algn="ctr" rtl="0" eaLnBrk="1" fontAlgn="base" hangingPunct="1">
        <a:spcBef>
          <a:spcPct val="0"/>
        </a:spcBef>
        <a:spcAft>
          <a:spcPct val="0"/>
        </a:spcAft>
        <a:defRPr sz="8400">
          <a:solidFill>
            <a:schemeClr val="tx1"/>
          </a:solidFill>
          <a:latin typeface="Optima" charset="0"/>
          <a:ea typeface="ヒラギノ角ゴ ProN W3" charset="0"/>
          <a:cs typeface="ヒラギノ角ゴ ProN W3" charset="0"/>
          <a:sym typeface="Optima" charset="0"/>
        </a:defRPr>
      </a:lvl3pPr>
      <a:lvl4pPr algn="ctr" rtl="0" eaLnBrk="1" fontAlgn="base" hangingPunct="1">
        <a:spcBef>
          <a:spcPct val="0"/>
        </a:spcBef>
        <a:spcAft>
          <a:spcPct val="0"/>
        </a:spcAft>
        <a:defRPr sz="8400">
          <a:solidFill>
            <a:schemeClr val="tx1"/>
          </a:solidFill>
          <a:latin typeface="Optima" charset="0"/>
          <a:ea typeface="ヒラギノ角ゴ ProN W3" charset="0"/>
          <a:cs typeface="ヒラギノ角ゴ ProN W3" charset="0"/>
          <a:sym typeface="Optima" charset="0"/>
        </a:defRPr>
      </a:lvl4pPr>
      <a:lvl5pPr algn="ctr" rtl="0" eaLnBrk="1" fontAlgn="base" hangingPunct="1">
        <a:spcBef>
          <a:spcPct val="0"/>
        </a:spcBef>
        <a:spcAft>
          <a:spcPct val="0"/>
        </a:spcAft>
        <a:defRPr sz="8400">
          <a:solidFill>
            <a:schemeClr val="tx1"/>
          </a:solidFill>
          <a:latin typeface="Optima" charset="0"/>
          <a:ea typeface="ヒラギノ角ゴ ProN W3" charset="0"/>
          <a:cs typeface="ヒラギノ角ゴ ProN W3" charset="0"/>
          <a:sym typeface="Optima" charset="0"/>
        </a:defRPr>
      </a:lvl5pPr>
      <a:lvl6pPr marL="457176" algn="ctr" rtl="0" eaLnBrk="1" fontAlgn="base" hangingPunct="1">
        <a:spcBef>
          <a:spcPct val="0"/>
        </a:spcBef>
        <a:spcAft>
          <a:spcPct val="0"/>
        </a:spcAft>
        <a:defRPr sz="8400">
          <a:solidFill>
            <a:schemeClr val="tx1"/>
          </a:solidFill>
          <a:latin typeface="Optima" charset="0"/>
          <a:ea typeface="ヒラギノ角ゴ ProN W3" charset="0"/>
          <a:cs typeface="ヒラギノ角ゴ ProN W3" charset="0"/>
          <a:sym typeface="Optima" charset="0"/>
        </a:defRPr>
      </a:lvl6pPr>
      <a:lvl7pPr marL="914354" algn="ctr" rtl="0" eaLnBrk="1" fontAlgn="base" hangingPunct="1">
        <a:spcBef>
          <a:spcPct val="0"/>
        </a:spcBef>
        <a:spcAft>
          <a:spcPct val="0"/>
        </a:spcAft>
        <a:defRPr sz="8400">
          <a:solidFill>
            <a:schemeClr val="tx1"/>
          </a:solidFill>
          <a:latin typeface="Optima" charset="0"/>
          <a:ea typeface="ヒラギノ角ゴ ProN W3" charset="0"/>
          <a:cs typeface="ヒラギノ角ゴ ProN W3" charset="0"/>
          <a:sym typeface="Optima" charset="0"/>
        </a:defRPr>
      </a:lvl7pPr>
      <a:lvl8pPr marL="1371530" algn="ctr" rtl="0" eaLnBrk="1" fontAlgn="base" hangingPunct="1">
        <a:spcBef>
          <a:spcPct val="0"/>
        </a:spcBef>
        <a:spcAft>
          <a:spcPct val="0"/>
        </a:spcAft>
        <a:defRPr sz="8400">
          <a:solidFill>
            <a:schemeClr val="tx1"/>
          </a:solidFill>
          <a:latin typeface="Optima" charset="0"/>
          <a:ea typeface="ヒラギノ角ゴ ProN W3" charset="0"/>
          <a:cs typeface="ヒラギノ角ゴ ProN W3" charset="0"/>
          <a:sym typeface="Optima" charset="0"/>
        </a:defRPr>
      </a:lvl8pPr>
      <a:lvl9pPr marL="1828706" algn="ctr" rtl="0" eaLnBrk="1" fontAlgn="base" hangingPunct="1">
        <a:spcBef>
          <a:spcPct val="0"/>
        </a:spcBef>
        <a:spcAft>
          <a:spcPct val="0"/>
        </a:spcAft>
        <a:defRPr sz="8400">
          <a:solidFill>
            <a:schemeClr val="tx1"/>
          </a:solidFill>
          <a:latin typeface="Optima" charset="0"/>
          <a:ea typeface="ヒラギノ角ゴ ProN W3" charset="0"/>
          <a:cs typeface="ヒラギノ角ゴ ProN W3" charset="0"/>
          <a:sym typeface="Optima" charset="0"/>
        </a:defRPr>
      </a:lvl9pPr>
    </p:titleStyle>
    <p:bodyStyle>
      <a:lvl1pPr algn="ctr" rtl="0" eaLnBrk="1" fontAlgn="base" hangingPunct="1">
        <a:spcBef>
          <a:spcPct val="0"/>
        </a:spcBef>
        <a:spcAft>
          <a:spcPct val="0"/>
        </a:spcAft>
        <a:defRPr sz="3600">
          <a:solidFill>
            <a:schemeClr val="tx1"/>
          </a:solidFill>
          <a:latin typeface="+mn-lt"/>
          <a:ea typeface="+mn-ea"/>
          <a:cs typeface="+mn-cs"/>
          <a:sym typeface="Optima" charset="0"/>
        </a:defRPr>
      </a:lvl1pPr>
      <a:lvl2pPr algn="ctr" rtl="0" eaLnBrk="1" fontAlgn="base" hangingPunct="1">
        <a:spcBef>
          <a:spcPct val="0"/>
        </a:spcBef>
        <a:spcAft>
          <a:spcPct val="0"/>
        </a:spcAft>
        <a:defRPr sz="3600">
          <a:solidFill>
            <a:schemeClr val="tx1"/>
          </a:solidFill>
          <a:latin typeface="+mn-lt"/>
          <a:ea typeface="+mn-ea"/>
          <a:cs typeface="+mn-cs"/>
          <a:sym typeface="Optima" charset="0"/>
        </a:defRPr>
      </a:lvl2pPr>
      <a:lvl3pPr algn="ctr" rtl="0" eaLnBrk="1" fontAlgn="base" hangingPunct="1">
        <a:spcBef>
          <a:spcPct val="0"/>
        </a:spcBef>
        <a:spcAft>
          <a:spcPct val="0"/>
        </a:spcAft>
        <a:defRPr sz="3600">
          <a:solidFill>
            <a:schemeClr val="tx1"/>
          </a:solidFill>
          <a:latin typeface="+mn-lt"/>
          <a:ea typeface="+mn-ea"/>
          <a:cs typeface="+mn-cs"/>
          <a:sym typeface="Optima" charset="0"/>
        </a:defRPr>
      </a:lvl3pPr>
      <a:lvl4pPr algn="ctr" rtl="0" eaLnBrk="1" fontAlgn="base" hangingPunct="1">
        <a:spcBef>
          <a:spcPct val="0"/>
        </a:spcBef>
        <a:spcAft>
          <a:spcPct val="0"/>
        </a:spcAft>
        <a:defRPr sz="3600">
          <a:solidFill>
            <a:schemeClr val="tx1"/>
          </a:solidFill>
          <a:latin typeface="+mn-lt"/>
          <a:ea typeface="+mn-ea"/>
          <a:cs typeface="+mn-cs"/>
          <a:sym typeface="Optima" charset="0"/>
        </a:defRPr>
      </a:lvl4pPr>
      <a:lvl5pPr algn="ctr" rtl="0" eaLnBrk="1" fontAlgn="base" hangingPunct="1">
        <a:spcBef>
          <a:spcPct val="0"/>
        </a:spcBef>
        <a:spcAft>
          <a:spcPct val="0"/>
        </a:spcAft>
        <a:defRPr sz="3600">
          <a:solidFill>
            <a:schemeClr val="tx1"/>
          </a:solidFill>
          <a:latin typeface="+mn-lt"/>
          <a:ea typeface="+mn-ea"/>
          <a:cs typeface="+mn-cs"/>
          <a:sym typeface="Optima" charset="0"/>
        </a:defRPr>
      </a:lvl5pPr>
      <a:lvl6pPr marL="457176" algn="ctr" rtl="0" eaLnBrk="1" fontAlgn="base" hangingPunct="1">
        <a:spcBef>
          <a:spcPct val="0"/>
        </a:spcBef>
        <a:spcAft>
          <a:spcPct val="0"/>
        </a:spcAft>
        <a:defRPr sz="3600">
          <a:solidFill>
            <a:schemeClr val="tx1"/>
          </a:solidFill>
          <a:latin typeface="+mn-lt"/>
          <a:ea typeface="+mn-ea"/>
          <a:cs typeface="+mn-cs"/>
          <a:sym typeface="Optima" charset="0"/>
        </a:defRPr>
      </a:lvl6pPr>
      <a:lvl7pPr marL="914354" algn="ctr" rtl="0" eaLnBrk="1" fontAlgn="base" hangingPunct="1">
        <a:spcBef>
          <a:spcPct val="0"/>
        </a:spcBef>
        <a:spcAft>
          <a:spcPct val="0"/>
        </a:spcAft>
        <a:defRPr sz="3600">
          <a:solidFill>
            <a:schemeClr val="tx1"/>
          </a:solidFill>
          <a:latin typeface="+mn-lt"/>
          <a:ea typeface="+mn-ea"/>
          <a:cs typeface="+mn-cs"/>
          <a:sym typeface="Optima" charset="0"/>
        </a:defRPr>
      </a:lvl7pPr>
      <a:lvl8pPr marL="1371530" algn="ctr" rtl="0" eaLnBrk="1" fontAlgn="base" hangingPunct="1">
        <a:spcBef>
          <a:spcPct val="0"/>
        </a:spcBef>
        <a:spcAft>
          <a:spcPct val="0"/>
        </a:spcAft>
        <a:defRPr sz="3600">
          <a:solidFill>
            <a:schemeClr val="tx1"/>
          </a:solidFill>
          <a:latin typeface="+mn-lt"/>
          <a:ea typeface="+mn-ea"/>
          <a:cs typeface="+mn-cs"/>
          <a:sym typeface="Optima" charset="0"/>
        </a:defRPr>
      </a:lvl8pPr>
      <a:lvl9pPr marL="1828706" algn="ctr" rtl="0" eaLnBrk="1" fontAlgn="base" hangingPunct="1">
        <a:spcBef>
          <a:spcPct val="0"/>
        </a:spcBef>
        <a:spcAft>
          <a:spcPct val="0"/>
        </a:spcAft>
        <a:defRPr sz="3600">
          <a:solidFill>
            <a:schemeClr val="tx1"/>
          </a:solidFill>
          <a:latin typeface="+mn-lt"/>
          <a:ea typeface="+mn-ea"/>
          <a:cs typeface="+mn-cs"/>
          <a:sym typeface="Optima" charset="0"/>
        </a:defRPr>
      </a:lvl9pPr>
    </p:bodyStyle>
    <p:otherStyle>
      <a:defPPr>
        <a:defRPr lang="en-US"/>
      </a:defPPr>
      <a:lvl1pPr marL="0" algn="l" defTabSz="457176" rtl="0" eaLnBrk="1" latinLnBrk="0" hangingPunct="1">
        <a:defRPr sz="1800" kern="1200">
          <a:solidFill>
            <a:schemeClr val="tx1"/>
          </a:solidFill>
          <a:latin typeface="+mn-lt"/>
          <a:ea typeface="+mn-ea"/>
          <a:cs typeface="+mn-cs"/>
        </a:defRPr>
      </a:lvl1pPr>
      <a:lvl2pPr marL="457176" algn="l" defTabSz="457176" rtl="0" eaLnBrk="1" latinLnBrk="0" hangingPunct="1">
        <a:defRPr sz="1800" kern="1200">
          <a:solidFill>
            <a:schemeClr val="tx1"/>
          </a:solidFill>
          <a:latin typeface="+mn-lt"/>
          <a:ea typeface="+mn-ea"/>
          <a:cs typeface="+mn-cs"/>
        </a:defRPr>
      </a:lvl2pPr>
      <a:lvl3pPr marL="914354" algn="l" defTabSz="457176" rtl="0" eaLnBrk="1" latinLnBrk="0" hangingPunct="1">
        <a:defRPr sz="1800" kern="1200">
          <a:solidFill>
            <a:schemeClr val="tx1"/>
          </a:solidFill>
          <a:latin typeface="+mn-lt"/>
          <a:ea typeface="+mn-ea"/>
          <a:cs typeface="+mn-cs"/>
        </a:defRPr>
      </a:lvl3pPr>
      <a:lvl4pPr marL="1371530" algn="l" defTabSz="457176" rtl="0" eaLnBrk="1" latinLnBrk="0" hangingPunct="1">
        <a:defRPr sz="1800" kern="1200">
          <a:solidFill>
            <a:schemeClr val="tx1"/>
          </a:solidFill>
          <a:latin typeface="+mn-lt"/>
          <a:ea typeface="+mn-ea"/>
          <a:cs typeface="+mn-cs"/>
        </a:defRPr>
      </a:lvl4pPr>
      <a:lvl5pPr marL="1828706" algn="l" defTabSz="457176" rtl="0" eaLnBrk="1" latinLnBrk="0" hangingPunct="1">
        <a:defRPr sz="1800" kern="1200">
          <a:solidFill>
            <a:schemeClr val="tx1"/>
          </a:solidFill>
          <a:latin typeface="+mn-lt"/>
          <a:ea typeface="+mn-ea"/>
          <a:cs typeface="+mn-cs"/>
        </a:defRPr>
      </a:lvl5pPr>
      <a:lvl6pPr marL="2285884" algn="l" defTabSz="457176" rtl="0" eaLnBrk="1" latinLnBrk="0" hangingPunct="1">
        <a:defRPr sz="1800" kern="1200">
          <a:solidFill>
            <a:schemeClr val="tx1"/>
          </a:solidFill>
          <a:latin typeface="+mn-lt"/>
          <a:ea typeface="+mn-ea"/>
          <a:cs typeface="+mn-cs"/>
        </a:defRPr>
      </a:lvl6pPr>
      <a:lvl7pPr marL="2743060" algn="l" defTabSz="457176" rtl="0" eaLnBrk="1" latinLnBrk="0" hangingPunct="1">
        <a:defRPr sz="1800" kern="1200">
          <a:solidFill>
            <a:schemeClr val="tx1"/>
          </a:solidFill>
          <a:latin typeface="+mn-lt"/>
          <a:ea typeface="+mn-ea"/>
          <a:cs typeface="+mn-cs"/>
        </a:defRPr>
      </a:lvl7pPr>
      <a:lvl8pPr marL="3200236" algn="l" defTabSz="457176" rtl="0" eaLnBrk="1" latinLnBrk="0" hangingPunct="1">
        <a:defRPr sz="1800" kern="1200">
          <a:solidFill>
            <a:schemeClr val="tx1"/>
          </a:solidFill>
          <a:latin typeface="+mn-lt"/>
          <a:ea typeface="+mn-ea"/>
          <a:cs typeface="+mn-cs"/>
        </a:defRPr>
      </a:lvl8pPr>
      <a:lvl9pPr marL="3657413" algn="l" defTabSz="457176"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7"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5"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9"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3"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7" name="Rectangle 1"/>
          <p:cNvSpPr>
            <a:spLocks/>
          </p:cNvSpPr>
          <p:nvPr/>
        </p:nvSpPr>
        <p:spPr bwMode="auto">
          <a:xfrm>
            <a:off x="-76200" y="-25400"/>
            <a:ext cx="13157200" cy="9791700"/>
          </a:xfrm>
          <a:prstGeom prst="rect">
            <a:avLst/>
          </a:prstGeom>
          <a:solidFill>
            <a:srgbClr val="E6E6E6"/>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p:txStyles>
    <p:titleStyle>
      <a:lvl1pPr algn="ctr" rtl="0" fontAlgn="base">
        <a:spcBef>
          <a:spcPct val="0"/>
        </a:spcBef>
        <a:spcAft>
          <a:spcPct val="0"/>
        </a:spcAft>
        <a:defRPr sz="8400">
          <a:solidFill>
            <a:schemeClr val="tx1"/>
          </a:solidFill>
          <a:latin typeface="+mj-lt"/>
          <a:ea typeface="+mj-ea"/>
          <a:cs typeface="+mj-cs"/>
          <a:sym typeface="Gill Sans" charset="0"/>
        </a:defRPr>
      </a:lvl1pPr>
      <a:lvl2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2pPr>
      <a:lvl3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3pPr>
      <a:lvl4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4pPr>
      <a:lvl5pPr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5pPr>
      <a:lvl6pPr marL="4572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6pPr>
      <a:lvl7pPr marL="9144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7pPr>
      <a:lvl8pPr marL="13716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8pPr>
      <a:lvl9pPr marL="1828800" algn="ctr" rtl="0" fontAlgn="base">
        <a:spcBef>
          <a:spcPct val="0"/>
        </a:spcBef>
        <a:spcAft>
          <a:spcPct val="0"/>
        </a:spcAft>
        <a:defRPr sz="8400">
          <a:solidFill>
            <a:schemeClr val="tx1"/>
          </a:solidFill>
          <a:latin typeface="Gill Sans" charset="0"/>
          <a:ea typeface="ヒラギノ角ゴ ProN W3" charset="0"/>
          <a:cs typeface="ヒラギノ角ゴ ProN W3" charset="0"/>
          <a:sym typeface="Gill Sans" charset="0"/>
        </a:defRPr>
      </a:lvl9pPr>
    </p:titleStyle>
    <p:bodyStyle>
      <a:lvl1pPr marL="889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1pPr>
      <a:lvl2pPr marL="1333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2pPr>
      <a:lvl3pPr marL="1778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3pPr>
      <a:lvl4pPr marL="22225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4pPr>
      <a:lvl5pPr marL="26670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5pPr>
      <a:lvl6pPr marL="31242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6pPr>
      <a:lvl7pPr marL="35814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7pPr>
      <a:lvl8pPr marL="40386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8pPr>
      <a:lvl9pPr marL="4495800" indent="-571500" algn="l" rtl="0" fontAlgn="base">
        <a:spcBef>
          <a:spcPts val="2400"/>
        </a:spcBef>
        <a:spcAft>
          <a:spcPct val="0"/>
        </a:spcAft>
        <a:buSzPct val="171000"/>
        <a:buFont typeface="Gill Sans" charset="0"/>
        <a:buChar char="•"/>
        <a:defRPr sz="42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9.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4.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4.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3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7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79.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79.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79.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79.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179.xml"/><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7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79.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79.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79.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p:cNvSpPr>
          <p:nvPr/>
        </p:nvSpPr>
        <p:spPr bwMode="auto">
          <a:xfrm>
            <a:off x="1888930" y="1115536"/>
            <a:ext cx="92221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9600" dirty="0" smtClean="0">
                <a:solidFill>
                  <a:schemeClr val="tx1"/>
                </a:solidFill>
                <a:ea typeface="ＭＳ Ｐゴシック" charset="0"/>
                <a:cs typeface="Optima" charset="0"/>
              </a:rPr>
              <a:t>Brownian motion</a:t>
            </a:r>
            <a:endParaRPr lang="en-US" sz="9600" dirty="0">
              <a:solidFill>
                <a:schemeClr val="tx1"/>
              </a:solidFill>
              <a:ea typeface="ＭＳ Ｐゴシック" charset="0"/>
              <a:cs typeface="Optima" charset="0"/>
            </a:endParaRPr>
          </a:p>
        </p:txBody>
      </p:sp>
      <p:sp>
        <p:nvSpPr>
          <p:cNvPr id="38916" name="Rectangle 4"/>
          <p:cNvSpPr>
            <a:spLocks/>
          </p:cNvSpPr>
          <p:nvPr/>
        </p:nvSpPr>
        <p:spPr bwMode="auto">
          <a:xfrm>
            <a:off x="1270000" y="7607300"/>
            <a:ext cx="104648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r>
              <a:rPr lang="en-US" sz="3600" dirty="0">
                <a:solidFill>
                  <a:schemeClr val="tx1"/>
                </a:solidFill>
                <a:ea typeface="ＭＳ Ｐゴシック" charset="0"/>
                <a:cs typeface="Optima" charset="0"/>
              </a:rPr>
              <a:t>Brian O</a:t>
            </a:r>
            <a:r>
              <a:rPr lang="ja-JP" altLang="en-US" sz="3600" dirty="0">
                <a:solidFill>
                  <a:schemeClr val="tx1"/>
                </a:solidFill>
                <a:latin typeface="Arial"/>
                <a:ea typeface="ＭＳ Ｐゴシック" charset="0"/>
                <a:cs typeface="Optima" charset="0"/>
              </a:rPr>
              <a:t>’</a:t>
            </a:r>
            <a:r>
              <a:rPr lang="en-US" sz="3600" dirty="0" err="1">
                <a:solidFill>
                  <a:schemeClr val="tx1"/>
                </a:solidFill>
                <a:ea typeface="ＭＳ Ｐゴシック" charset="0"/>
                <a:cs typeface="Optima" charset="0"/>
              </a:rPr>
              <a:t>Meara</a:t>
            </a:r>
            <a:endParaRPr lang="en-US" sz="3600" dirty="0">
              <a:solidFill>
                <a:schemeClr val="tx1"/>
              </a:solidFill>
              <a:ea typeface="ＭＳ Ｐゴシック" charset="0"/>
              <a:cs typeface="Optima" charset="0"/>
            </a:endParaRPr>
          </a:p>
          <a:p>
            <a:r>
              <a:rPr lang="en-US" sz="3600" dirty="0">
                <a:solidFill>
                  <a:schemeClr val="tx1"/>
                </a:solidFill>
                <a:ea typeface="ＭＳ Ｐゴシック" charset="0"/>
                <a:cs typeface="Optima" charset="0"/>
              </a:rPr>
              <a:t>http://</a:t>
            </a:r>
            <a:r>
              <a:rPr lang="en-US" sz="3600" dirty="0" smtClean="0">
                <a:solidFill>
                  <a:schemeClr val="tx1"/>
                </a:solidFill>
                <a:ea typeface="ＭＳ Ｐゴシック" charset="0"/>
                <a:cs typeface="Optima" charset="0"/>
              </a:rPr>
              <a:t>www.brianomeara.info</a:t>
            </a:r>
            <a:endParaRPr lang="en-US" sz="3600" dirty="0">
              <a:solidFill>
                <a:schemeClr val="tx1"/>
              </a:solidFill>
              <a:ea typeface="ＭＳ Ｐゴシック" charset="0"/>
              <a:cs typeface="Optima"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Line 1"/>
          <p:cNvSpPr>
            <a:spLocks noChangeShapeType="1"/>
          </p:cNvSpPr>
          <p:nvPr/>
        </p:nvSpPr>
        <p:spPr bwMode="auto">
          <a:xfrm flipH="1">
            <a:off x="2943225" y="698500"/>
            <a:ext cx="0" cy="784860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370" name="Rectangle 2"/>
          <p:cNvSpPr>
            <a:spLocks/>
          </p:cNvSpPr>
          <p:nvPr/>
        </p:nvSpPr>
        <p:spPr bwMode="auto">
          <a:xfrm rot="-5400000">
            <a:off x="1870869" y="4099719"/>
            <a:ext cx="12303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Time</a:t>
            </a:r>
          </a:p>
        </p:txBody>
      </p:sp>
      <p:sp>
        <p:nvSpPr>
          <p:cNvPr id="58371" name="Line 3"/>
          <p:cNvSpPr>
            <a:spLocks noChangeShapeType="1"/>
          </p:cNvSpPr>
          <p:nvPr/>
        </p:nvSpPr>
        <p:spPr bwMode="auto">
          <a:xfrm flipH="1">
            <a:off x="2946400" y="8510588"/>
            <a:ext cx="6183313" cy="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8372" name="Oval 4"/>
          <p:cNvSpPr>
            <a:spLocks/>
          </p:cNvSpPr>
          <p:nvPr/>
        </p:nvSpPr>
        <p:spPr bwMode="auto">
          <a:xfrm>
            <a:off x="6045200" y="78359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8373" name="Line 5"/>
          <p:cNvSpPr>
            <a:spLocks noChangeShapeType="1"/>
          </p:cNvSpPr>
          <p:nvPr/>
        </p:nvSpPr>
        <p:spPr bwMode="auto">
          <a:xfrm>
            <a:off x="5562600" y="7607300"/>
            <a:ext cx="685800" cy="11113"/>
          </a:xfrm>
          <a:prstGeom prst="line">
            <a:avLst/>
          </a:prstGeom>
          <a:noFill/>
          <a:ln w="127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Line 1"/>
          <p:cNvSpPr>
            <a:spLocks noChangeShapeType="1"/>
          </p:cNvSpPr>
          <p:nvPr/>
        </p:nvSpPr>
        <p:spPr bwMode="auto">
          <a:xfrm flipH="1">
            <a:off x="2943225" y="698500"/>
            <a:ext cx="0" cy="784860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9394" name="Rectangle 2"/>
          <p:cNvSpPr>
            <a:spLocks/>
          </p:cNvSpPr>
          <p:nvPr/>
        </p:nvSpPr>
        <p:spPr bwMode="auto">
          <a:xfrm rot="-5400000">
            <a:off x="1870869" y="4099719"/>
            <a:ext cx="12303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Time</a:t>
            </a:r>
          </a:p>
        </p:txBody>
      </p:sp>
      <p:sp>
        <p:nvSpPr>
          <p:cNvPr id="59395" name="Line 3"/>
          <p:cNvSpPr>
            <a:spLocks noChangeShapeType="1"/>
          </p:cNvSpPr>
          <p:nvPr/>
        </p:nvSpPr>
        <p:spPr bwMode="auto">
          <a:xfrm flipH="1">
            <a:off x="2946400" y="8510588"/>
            <a:ext cx="6183313" cy="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9396" name="Oval 4"/>
          <p:cNvSpPr>
            <a:spLocks/>
          </p:cNvSpPr>
          <p:nvPr/>
        </p:nvSpPr>
        <p:spPr bwMode="auto">
          <a:xfrm>
            <a:off x="6045200" y="78359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9397" name="Line 5"/>
          <p:cNvSpPr>
            <a:spLocks noChangeShapeType="1"/>
          </p:cNvSpPr>
          <p:nvPr/>
        </p:nvSpPr>
        <p:spPr bwMode="auto">
          <a:xfrm>
            <a:off x="5562600" y="7607300"/>
            <a:ext cx="685800" cy="11113"/>
          </a:xfrm>
          <a:prstGeom prst="line">
            <a:avLst/>
          </a:prstGeom>
          <a:noFill/>
          <a:ln w="127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9398" name="Oval 6"/>
          <p:cNvSpPr>
            <a:spLocks/>
          </p:cNvSpPr>
          <p:nvPr/>
        </p:nvSpPr>
        <p:spPr bwMode="auto">
          <a:xfrm>
            <a:off x="4965700" y="73660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Line 1"/>
          <p:cNvSpPr>
            <a:spLocks noChangeShapeType="1"/>
          </p:cNvSpPr>
          <p:nvPr/>
        </p:nvSpPr>
        <p:spPr bwMode="auto">
          <a:xfrm flipH="1">
            <a:off x="2943225" y="698500"/>
            <a:ext cx="0" cy="784860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0418" name="Rectangle 2"/>
          <p:cNvSpPr>
            <a:spLocks/>
          </p:cNvSpPr>
          <p:nvPr/>
        </p:nvSpPr>
        <p:spPr bwMode="auto">
          <a:xfrm rot="-5400000">
            <a:off x="1870869" y="4099719"/>
            <a:ext cx="12303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Time</a:t>
            </a:r>
          </a:p>
        </p:txBody>
      </p:sp>
      <p:sp>
        <p:nvSpPr>
          <p:cNvPr id="60419" name="Line 3"/>
          <p:cNvSpPr>
            <a:spLocks noChangeShapeType="1"/>
          </p:cNvSpPr>
          <p:nvPr/>
        </p:nvSpPr>
        <p:spPr bwMode="auto">
          <a:xfrm flipH="1">
            <a:off x="2946400" y="8510588"/>
            <a:ext cx="6183313" cy="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0420" name="Oval 4"/>
          <p:cNvSpPr>
            <a:spLocks/>
          </p:cNvSpPr>
          <p:nvPr/>
        </p:nvSpPr>
        <p:spPr bwMode="auto">
          <a:xfrm>
            <a:off x="6045200" y="78359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0421" name="Line 5"/>
          <p:cNvSpPr>
            <a:spLocks noChangeShapeType="1"/>
          </p:cNvSpPr>
          <p:nvPr/>
        </p:nvSpPr>
        <p:spPr bwMode="auto">
          <a:xfrm flipH="1">
            <a:off x="5472113" y="7150100"/>
            <a:ext cx="204787" cy="0"/>
          </a:xfrm>
          <a:prstGeom prst="line">
            <a:avLst/>
          </a:prstGeom>
          <a:noFill/>
          <a:ln w="127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0422" name="Oval 6"/>
          <p:cNvSpPr>
            <a:spLocks/>
          </p:cNvSpPr>
          <p:nvPr/>
        </p:nvSpPr>
        <p:spPr bwMode="auto">
          <a:xfrm>
            <a:off x="4965700" y="73660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Line 1"/>
          <p:cNvSpPr>
            <a:spLocks noChangeShapeType="1"/>
          </p:cNvSpPr>
          <p:nvPr/>
        </p:nvSpPr>
        <p:spPr bwMode="auto">
          <a:xfrm flipH="1">
            <a:off x="2943225" y="698500"/>
            <a:ext cx="0" cy="784860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442" name="Rectangle 2"/>
          <p:cNvSpPr>
            <a:spLocks/>
          </p:cNvSpPr>
          <p:nvPr/>
        </p:nvSpPr>
        <p:spPr bwMode="auto">
          <a:xfrm rot="-5400000">
            <a:off x="1870869" y="4099719"/>
            <a:ext cx="12303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Time</a:t>
            </a:r>
          </a:p>
        </p:txBody>
      </p:sp>
      <p:sp>
        <p:nvSpPr>
          <p:cNvPr id="61443" name="Line 3"/>
          <p:cNvSpPr>
            <a:spLocks noChangeShapeType="1"/>
          </p:cNvSpPr>
          <p:nvPr/>
        </p:nvSpPr>
        <p:spPr bwMode="auto">
          <a:xfrm flipH="1">
            <a:off x="2946400" y="8510588"/>
            <a:ext cx="6183313" cy="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444" name="Oval 4"/>
          <p:cNvSpPr>
            <a:spLocks/>
          </p:cNvSpPr>
          <p:nvPr/>
        </p:nvSpPr>
        <p:spPr bwMode="auto">
          <a:xfrm>
            <a:off x="6045200" y="78359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45" name="Line 5"/>
          <p:cNvSpPr>
            <a:spLocks noChangeShapeType="1"/>
          </p:cNvSpPr>
          <p:nvPr/>
        </p:nvSpPr>
        <p:spPr bwMode="auto">
          <a:xfrm flipH="1">
            <a:off x="5472113" y="7150100"/>
            <a:ext cx="204787" cy="0"/>
          </a:xfrm>
          <a:prstGeom prst="line">
            <a:avLst/>
          </a:prstGeom>
          <a:noFill/>
          <a:ln w="127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1446" name="Oval 6"/>
          <p:cNvSpPr>
            <a:spLocks/>
          </p:cNvSpPr>
          <p:nvPr/>
        </p:nvSpPr>
        <p:spPr bwMode="auto">
          <a:xfrm>
            <a:off x="4965700" y="73660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447" name="Oval 7"/>
          <p:cNvSpPr>
            <a:spLocks/>
          </p:cNvSpPr>
          <p:nvPr/>
        </p:nvSpPr>
        <p:spPr bwMode="auto">
          <a:xfrm>
            <a:off x="5638800" y="65151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Line 1"/>
          <p:cNvSpPr>
            <a:spLocks noChangeShapeType="1"/>
          </p:cNvSpPr>
          <p:nvPr/>
        </p:nvSpPr>
        <p:spPr bwMode="auto">
          <a:xfrm flipH="1">
            <a:off x="2943225" y="698500"/>
            <a:ext cx="0" cy="784860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466" name="Rectangle 2"/>
          <p:cNvSpPr>
            <a:spLocks/>
          </p:cNvSpPr>
          <p:nvPr/>
        </p:nvSpPr>
        <p:spPr bwMode="auto">
          <a:xfrm rot="-5400000">
            <a:off x="1870869" y="4099719"/>
            <a:ext cx="12303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Time</a:t>
            </a:r>
          </a:p>
        </p:txBody>
      </p:sp>
      <p:sp>
        <p:nvSpPr>
          <p:cNvPr id="62467" name="Line 3"/>
          <p:cNvSpPr>
            <a:spLocks noChangeShapeType="1"/>
          </p:cNvSpPr>
          <p:nvPr/>
        </p:nvSpPr>
        <p:spPr bwMode="auto">
          <a:xfrm flipH="1">
            <a:off x="2946400" y="8510588"/>
            <a:ext cx="6183313" cy="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2468" name="Oval 4"/>
          <p:cNvSpPr>
            <a:spLocks/>
          </p:cNvSpPr>
          <p:nvPr/>
        </p:nvSpPr>
        <p:spPr bwMode="auto">
          <a:xfrm>
            <a:off x="6045200" y="78359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2469" name="Oval 5"/>
          <p:cNvSpPr>
            <a:spLocks/>
          </p:cNvSpPr>
          <p:nvPr/>
        </p:nvSpPr>
        <p:spPr bwMode="auto">
          <a:xfrm>
            <a:off x="4965700" y="73660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2470" name="Oval 6"/>
          <p:cNvSpPr>
            <a:spLocks/>
          </p:cNvSpPr>
          <p:nvPr/>
        </p:nvSpPr>
        <p:spPr bwMode="auto">
          <a:xfrm>
            <a:off x="5638800" y="65151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2471" name="Oval 7"/>
          <p:cNvSpPr>
            <a:spLocks/>
          </p:cNvSpPr>
          <p:nvPr/>
        </p:nvSpPr>
        <p:spPr bwMode="auto">
          <a:xfrm>
            <a:off x="6248400" y="56515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2472" name="Oval 8"/>
          <p:cNvSpPr>
            <a:spLocks/>
          </p:cNvSpPr>
          <p:nvPr/>
        </p:nvSpPr>
        <p:spPr bwMode="auto">
          <a:xfrm>
            <a:off x="7442200" y="46736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2473" name="Oval 9"/>
          <p:cNvSpPr>
            <a:spLocks/>
          </p:cNvSpPr>
          <p:nvPr/>
        </p:nvSpPr>
        <p:spPr bwMode="auto">
          <a:xfrm>
            <a:off x="6807200" y="36576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2474" name="Oval 10"/>
          <p:cNvSpPr>
            <a:spLocks/>
          </p:cNvSpPr>
          <p:nvPr/>
        </p:nvSpPr>
        <p:spPr bwMode="auto">
          <a:xfrm>
            <a:off x="6604000" y="28702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2475" name="Oval 11"/>
          <p:cNvSpPr>
            <a:spLocks/>
          </p:cNvSpPr>
          <p:nvPr/>
        </p:nvSpPr>
        <p:spPr bwMode="auto">
          <a:xfrm>
            <a:off x="6654800" y="19812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Line 1"/>
          <p:cNvSpPr>
            <a:spLocks noChangeShapeType="1"/>
          </p:cNvSpPr>
          <p:nvPr/>
        </p:nvSpPr>
        <p:spPr bwMode="auto">
          <a:xfrm flipH="1">
            <a:off x="2943225" y="698500"/>
            <a:ext cx="0" cy="784860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514" name="Rectangle 2"/>
          <p:cNvSpPr>
            <a:spLocks/>
          </p:cNvSpPr>
          <p:nvPr/>
        </p:nvSpPr>
        <p:spPr bwMode="auto">
          <a:xfrm rot="-5400000">
            <a:off x="1870869" y="4099719"/>
            <a:ext cx="12303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Time</a:t>
            </a:r>
          </a:p>
        </p:txBody>
      </p:sp>
      <p:sp>
        <p:nvSpPr>
          <p:cNvPr id="64515" name="Line 3"/>
          <p:cNvSpPr>
            <a:spLocks noChangeShapeType="1"/>
          </p:cNvSpPr>
          <p:nvPr/>
        </p:nvSpPr>
        <p:spPr bwMode="auto">
          <a:xfrm flipH="1">
            <a:off x="2946400" y="8510588"/>
            <a:ext cx="6183313" cy="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4516" name="Oval 4"/>
          <p:cNvSpPr>
            <a:spLocks/>
          </p:cNvSpPr>
          <p:nvPr/>
        </p:nvSpPr>
        <p:spPr bwMode="auto">
          <a:xfrm>
            <a:off x="6045200" y="78359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4517" name="Oval 5"/>
          <p:cNvSpPr>
            <a:spLocks/>
          </p:cNvSpPr>
          <p:nvPr/>
        </p:nvSpPr>
        <p:spPr bwMode="auto">
          <a:xfrm>
            <a:off x="4965700" y="73660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4518" name="Oval 6"/>
          <p:cNvSpPr>
            <a:spLocks/>
          </p:cNvSpPr>
          <p:nvPr/>
        </p:nvSpPr>
        <p:spPr bwMode="auto">
          <a:xfrm>
            <a:off x="5638800" y="65151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4519" name="Oval 7"/>
          <p:cNvSpPr>
            <a:spLocks/>
          </p:cNvSpPr>
          <p:nvPr/>
        </p:nvSpPr>
        <p:spPr bwMode="auto">
          <a:xfrm>
            <a:off x="6248400" y="56515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4520" name="Oval 8"/>
          <p:cNvSpPr>
            <a:spLocks/>
          </p:cNvSpPr>
          <p:nvPr/>
        </p:nvSpPr>
        <p:spPr bwMode="auto">
          <a:xfrm>
            <a:off x="7442200" y="46736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4521" name="Oval 9"/>
          <p:cNvSpPr>
            <a:spLocks/>
          </p:cNvSpPr>
          <p:nvPr/>
        </p:nvSpPr>
        <p:spPr bwMode="auto">
          <a:xfrm>
            <a:off x="6807200" y="36576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4522" name="Oval 10"/>
          <p:cNvSpPr>
            <a:spLocks/>
          </p:cNvSpPr>
          <p:nvPr/>
        </p:nvSpPr>
        <p:spPr bwMode="auto">
          <a:xfrm>
            <a:off x="6604000" y="28702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4523" name="Oval 11"/>
          <p:cNvSpPr>
            <a:spLocks/>
          </p:cNvSpPr>
          <p:nvPr/>
        </p:nvSpPr>
        <p:spPr bwMode="auto">
          <a:xfrm>
            <a:off x="6654800" y="19812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pic>
        <p:nvPicPr>
          <p:cNvPr id="6452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700" y="241300"/>
            <a:ext cx="4445000" cy="15494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4241800"/>
            <a:ext cx="109347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round/>
                <a:headEnd/>
                <a:tailEnd/>
              </a14:hiddenLine>
            </a:ext>
          </a:extLst>
        </p:spPr>
      </p:pic>
      <p:pic>
        <p:nvPicPr>
          <p:cNvPr id="665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3450" y="228600"/>
            <a:ext cx="9156700" cy="319087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66563" name="Rectangle 3"/>
          <p:cNvSpPr>
            <a:spLocks/>
          </p:cNvSpPr>
          <p:nvPr/>
        </p:nvSpPr>
        <p:spPr bwMode="auto">
          <a:xfrm>
            <a:off x="1485900" y="7378700"/>
            <a:ext cx="10033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4800">
                <a:solidFill>
                  <a:schemeClr val="tx1"/>
                </a:solidFill>
                <a:latin typeface="Courier" charset="0"/>
                <a:ea typeface="ＭＳ Ｐゴシック" charset="0"/>
                <a:cs typeface="Lucida Grande" charset="0"/>
                <a:sym typeface="Courier" charset="0"/>
              </a:rPr>
              <a:t>dnorm(x, mean = μ, sd = σ)</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Line 1"/>
          <p:cNvSpPr>
            <a:spLocks noChangeShapeType="1"/>
          </p:cNvSpPr>
          <p:nvPr/>
        </p:nvSpPr>
        <p:spPr bwMode="auto">
          <a:xfrm>
            <a:off x="4902200" y="2743200"/>
            <a:ext cx="857250" cy="1547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610" name="Line 2"/>
          <p:cNvSpPr>
            <a:spLocks noChangeShapeType="1"/>
          </p:cNvSpPr>
          <p:nvPr/>
        </p:nvSpPr>
        <p:spPr bwMode="auto">
          <a:xfrm flipH="1">
            <a:off x="5797550" y="2738438"/>
            <a:ext cx="777875" cy="1552575"/>
          </a:xfrm>
          <a:prstGeom prst="line">
            <a:avLst/>
          </a:prstGeom>
          <a:noFill/>
          <a:ln w="38100" cap="flat">
            <a:solidFill>
              <a:srgbClr val="FF271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611" name="Line 3"/>
          <p:cNvSpPr>
            <a:spLocks noChangeShapeType="1"/>
          </p:cNvSpPr>
          <p:nvPr/>
        </p:nvSpPr>
        <p:spPr bwMode="auto">
          <a:xfrm>
            <a:off x="5753100" y="4279900"/>
            <a:ext cx="857250" cy="1547813"/>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68612" name="Line 4"/>
          <p:cNvSpPr>
            <a:spLocks noChangeShapeType="1"/>
          </p:cNvSpPr>
          <p:nvPr/>
        </p:nvSpPr>
        <p:spPr bwMode="auto">
          <a:xfrm flipH="1">
            <a:off x="6607175" y="2743200"/>
            <a:ext cx="1647825" cy="3089275"/>
          </a:xfrm>
          <a:prstGeom prst="line">
            <a:avLst/>
          </a:prstGeom>
          <a:noFill/>
          <a:ln w="381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pic>
        <p:nvPicPr>
          <p:cNvPr id="686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190500"/>
            <a:ext cx="10934700" cy="168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round/>
                <a:headEnd/>
                <a:tailEnd/>
              </a14:hiddenLine>
            </a:ext>
          </a:extLst>
        </p:spPr>
      </p:pic>
      <p:pic>
        <p:nvPicPr>
          <p:cNvPr id="6861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6896100"/>
            <a:ext cx="103632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round/>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8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800" y="215900"/>
            <a:ext cx="10363200"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tx1"/>
                </a:solidFill>
                <a:round/>
                <a:headEnd/>
                <a:tailEnd/>
              </a14:hiddenLine>
            </a:ext>
          </a:extLst>
        </p:spPr>
      </p:pic>
      <p:pic>
        <p:nvPicPr>
          <p:cNvPr id="706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0" y="2679700"/>
            <a:ext cx="10833100" cy="64135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06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Key properties of Brownian motion</a:t>
            </a:r>
            <a:endParaRPr lang="en-US" sz="6000" dirty="0"/>
          </a:p>
        </p:txBody>
      </p:sp>
      <p:sp>
        <p:nvSpPr>
          <p:cNvPr id="3" name="Content Placeholder 2"/>
          <p:cNvSpPr>
            <a:spLocks noGrp="1"/>
          </p:cNvSpPr>
          <p:nvPr>
            <p:ph idx="1"/>
          </p:nvPr>
        </p:nvSpPr>
        <p:spPr/>
        <p:txBody>
          <a:bodyPr/>
          <a:lstStyle/>
          <a:p>
            <a:pPr marL="571500" indent="-571500" algn="l">
              <a:buFont typeface="Arial"/>
              <a:buChar char="•"/>
            </a:pPr>
            <a:r>
              <a:rPr lang="en-US" dirty="0" smtClean="0"/>
              <a:t>Variance is rate multiplied by time (root to tip length)</a:t>
            </a:r>
          </a:p>
          <a:p>
            <a:pPr marL="571500" indent="-571500" algn="l">
              <a:buFont typeface="Arial"/>
              <a:buChar char="•"/>
            </a:pPr>
            <a:r>
              <a:rPr lang="en-US" dirty="0" smtClean="0"/>
              <a:t>Covariance is rate multiplied by shared time (root to MRCA length)</a:t>
            </a:r>
          </a:p>
          <a:p>
            <a:pPr marL="571500" indent="-571500" algn="l">
              <a:buFont typeface="Arial"/>
              <a:buChar char="•"/>
            </a:pPr>
            <a:r>
              <a:rPr lang="en-US" dirty="0" smtClean="0"/>
              <a:t>Trait mean is value at the root.</a:t>
            </a:r>
          </a:p>
          <a:p>
            <a:pPr marL="571500" indent="-571500" algn="l">
              <a:buFont typeface="Arial"/>
              <a:buChar char="•"/>
            </a:pPr>
            <a:endParaRPr lang="en-US" dirty="0" smtClean="0"/>
          </a:p>
          <a:p>
            <a:pPr marL="571500" indent="-571500" algn="l">
              <a:buFont typeface="Arial"/>
              <a:buChar char="•"/>
            </a:pPr>
            <a:endParaRPr lang="en-US" dirty="0"/>
          </a:p>
        </p:txBody>
      </p:sp>
    </p:spTree>
    <p:extLst>
      <p:ext uri="{BB962C8B-B14F-4D97-AF65-F5344CB8AC3E}">
        <p14:creationId xmlns:p14="http://schemas.microsoft.com/office/powerpoint/2010/main" val="145811456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p:cNvSpPr>
            <a:spLocks/>
          </p:cNvSpPr>
          <p:nvPr/>
        </p:nvSpPr>
        <p:spPr bwMode="auto">
          <a:xfrm>
            <a:off x="4000500" y="114300"/>
            <a:ext cx="49990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Central limit theorem</a:t>
            </a:r>
          </a:p>
        </p:txBody>
      </p:sp>
      <p:sp>
        <p:nvSpPr>
          <p:cNvPr id="44034" name="Rectangle 2"/>
          <p:cNvSpPr>
            <a:spLocks/>
          </p:cNvSpPr>
          <p:nvPr/>
        </p:nvSpPr>
        <p:spPr bwMode="auto">
          <a:xfrm>
            <a:off x="1382713" y="2260600"/>
            <a:ext cx="102235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Optima" charset="0"/>
              </a:rPr>
              <a:t>The sum of a set of independent and identically-distributed random variates that come from an arbitrary probability distribution function with finite mean and variance approaches a normal distribution</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06 at 7.22.52 P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32000"/>
            <a:ext cx="13004800" cy="5664407"/>
          </a:xfrm>
          <a:prstGeom prst="rect">
            <a:avLst/>
          </a:prstGeom>
        </p:spPr>
      </p:pic>
      <p:sp>
        <p:nvSpPr>
          <p:cNvPr id="5" name="TextBox 4"/>
          <p:cNvSpPr txBox="1"/>
          <p:nvPr/>
        </p:nvSpPr>
        <p:spPr>
          <a:xfrm>
            <a:off x="330200" y="9144000"/>
            <a:ext cx="3352800" cy="461665"/>
          </a:xfrm>
          <a:prstGeom prst="rect">
            <a:avLst/>
          </a:prstGeom>
          <a:noFill/>
        </p:spPr>
        <p:txBody>
          <a:bodyPr wrap="square" rtlCol="0">
            <a:spAutoFit/>
          </a:bodyPr>
          <a:lstStyle/>
          <a:p>
            <a:r>
              <a:rPr lang="en-US" sz="2400" dirty="0" smtClean="0"/>
              <a:t>Hansen &amp; Martins 1996</a:t>
            </a:r>
            <a:endParaRPr lang="en-US" sz="2400" dirty="0"/>
          </a:p>
        </p:txBody>
      </p:sp>
    </p:spTree>
    <p:extLst>
      <p:ext uri="{BB962C8B-B14F-4D97-AF65-F5344CB8AC3E}">
        <p14:creationId xmlns:p14="http://schemas.microsoft.com/office/powerpoint/2010/main" val="2104203326"/>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6-06 at 7.22.52 PM.jpg"/>
          <p:cNvPicPr>
            <a:picLocks noChangeAspect="1"/>
          </p:cNvPicPr>
          <p:nvPr/>
        </p:nvPicPr>
        <p:blipFill rotWithShape="1">
          <a:blip r:embed="rId2">
            <a:extLst>
              <a:ext uri="{28A0092B-C50C-407E-A947-70E740481C1C}">
                <a14:useLocalDpi xmlns:a14="http://schemas.microsoft.com/office/drawing/2010/main" val="0"/>
              </a:ext>
            </a:extLst>
          </a:blip>
          <a:srcRect t="10067" r="47117"/>
          <a:stretch/>
        </p:blipFill>
        <p:spPr>
          <a:xfrm>
            <a:off x="177800" y="-33169"/>
            <a:ext cx="12420600" cy="9200289"/>
          </a:xfrm>
          <a:prstGeom prst="rect">
            <a:avLst/>
          </a:prstGeom>
        </p:spPr>
      </p:pic>
      <p:grpSp>
        <p:nvGrpSpPr>
          <p:cNvPr id="19" name="Group 18"/>
          <p:cNvGrpSpPr/>
          <p:nvPr/>
        </p:nvGrpSpPr>
        <p:grpSpPr>
          <a:xfrm>
            <a:off x="8178800" y="1524000"/>
            <a:ext cx="930533" cy="7215664"/>
            <a:chOff x="8178800" y="1524000"/>
            <a:chExt cx="930533" cy="7215664"/>
          </a:xfrm>
        </p:grpSpPr>
        <p:sp>
          <p:nvSpPr>
            <p:cNvPr id="5" name="Heart 4"/>
            <p:cNvSpPr/>
            <p:nvPr/>
          </p:nvSpPr>
          <p:spPr bwMode="auto">
            <a:xfrm>
              <a:off x="8483600" y="1524000"/>
              <a:ext cx="381000" cy="381000"/>
            </a:xfrm>
            <a:prstGeom prst="heart">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7" name="Heart 6"/>
            <p:cNvSpPr/>
            <p:nvPr/>
          </p:nvSpPr>
          <p:spPr bwMode="auto">
            <a:xfrm>
              <a:off x="8483600" y="1905000"/>
              <a:ext cx="381000" cy="381000"/>
            </a:xfrm>
            <a:prstGeom prst="heart">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9" name="Heart 8"/>
            <p:cNvSpPr/>
            <p:nvPr/>
          </p:nvSpPr>
          <p:spPr bwMode="auto">
            <a:xfrm>
              <a:off x="8483600" y="2667000"/>
              <a:ext cx="381000" cy="381000"/>
            </a:xfrm>
            <a:prstGeom prst="heart">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10" name="Heart 9"/>
            <p:cNvSpPr/>
            <p:nvPr/>
          </p:nvSpPr>
          <p:spPr bwMode="auto">
            <a:xfrm>
              <a:off x="8483600" y="3048000"/>
              <a:ext cx="381000" cy="381000"/>
            </a:xfrm>
            <a:prstGeom prst="heart">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11" name="Heart 10"/>
            <p:cNvSpPr/>
            <p:nvPr/>
          </p:nvSpPr>
          <p:spPr bwMode="auto">
            <a:xfrm>
              <a:off x="8483600" y="5867400"/>
              <a:ext cx="381000" cy="381000"/>
            </a:xfrm>
            <a:prstGeom prst="heart">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12" name="Heart 11"/>
            <p:cNvSpPr/>
            <p:nvPr/>
          </p:nvSpPr>
          <p:spPr bwMode="auto">
            <a:xfrm>
              <a:off x="8483600" y="7467600"/>
              <a:ext cx="381000" cy="381000"/>
            </a:xfrm>
            <a:prstGeom prst="heart">
              <a:avLst/>
            </a:prstGeom>
            <a:solidFill>
              <a:srgbClr val="FF0000"/>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14" name="Rectangle 13"/>
            <p:cNvSpPr/>
            <p:nvPr/>
          </p:nvSpPr>
          <p:spPr>
            <a:xfrm>
              <a:off x="8255000" y="3657600"/>
              <a:ext cx="854333" cy="646331"/>
            </a:xfrm>
            <a:prstGeom prst="rect">
              <a:avLst/>
            </a:prstGeom>
          </p:spPr>
          <p:txBody>
            <a:bodyPr wrap="square">
              <a:spAutoFit/>
            </a:bodyPr>
            <a:lstStyle/>
            <a:p>
              <a:r>
                <a:rPr lang="en-US" sz="3600" dirty="0" smtClean="0"/>
                <a:t>👎</a:t>
              </a:r>
              <a:endParaRPr lang="en-US" sz="3600" dirty="0"/>
            </a:p>
          </p:txBody>
        </p:sp>
        <p:sp>
          <p:nvSpPr>
            <p:cNvPr id="15" name="Rectangle 14"/>
            <p:cNvSpPr/>
            <p:nvPr/>
          </p:nvSpPr>
          <p:spPr>
            <a:xfrm>
              <a:off x="8178800" y="4611469"/>
              <a:ext cx="854333" cy="646331"/>
            </a:xfrm>
            <a:prstGeom prst="rect">
              <a:avLst/>
            </a:prstGeom>
          </p:spPr>
          <p:txBody>
            <a:bodyPr wrap="square">
              <a:spAutoFit/>
            </a:bodyPr>
            <a:lstStyle/>
            <a:p>
              <a:r>
                <a:rPr lang="en-US" sz="3600" dirty="0" smtClean="0"/>
                <a:t>👎</a:t>
              </a:r>
              <a:endParaRPr lang="en-US" sz="3600" dirty="0"/>
            </a:p>
          </p:txBody>
        </p:sp>
        <p:sp>
          <p:nvSpPr>
            <p:cNvPr id="16" name="Rectangle 15"/>
            <p:cNvSpPr/>
            <p:nvPr/>
          </p:nvSpPr>
          <p:spPr>
            <a:xfrm>
              <a:off x="8255000" y="6211669"/>
              <a:ext cx="854333" cy="646331"/>
            </a:xfrm>
            <a:prstGeom prst="rect">
              <a:avLst/>
            </a:prstGeom>
          </p:spPr>
          <p:txBody>
            <a:bodyPr wrap="square">
              <a:spAutoFit/>
            </a:bodyPr>
            <a:lstStyle/>
            <a:p>
              <a:r>
                <a:rPr lang="en-US" sz="3600" dirty="0" smtClean="0"/>
                <a:t>👎</a:t>
              </a:r>
              <a:endParaRPr lang="en-US" sz="3600" dirty="0"/>
            </a:p>
          </p:txBody>
        </p:sp>
        <p:sp>
          <p:nvSpPr>
            <p:cNvPr id="18" name="Rectangle 17"/>
            <p:cNvSpPr/>
            <p:nvPr/>
          </p:nvSpPr>
          <p:spPr>
            <a:xfrm>
              <a:off x="8255000" y="8001000"/>
              <a:ext cx="854333" cy="738664"/>
            </a:xfrm>
            <a:prstGeom prst="rect">
              <a:avLst/>
            </a:prstGeom>
          </p:spPr>
          <p:txBody>
            <a:bodyPr wrap="square">
              <a:spAutoFit/>
            </a:bodyPr>
            <a:lstStyle/>
            <a:p>
              <a:r>
                <a:rPr lang="en-US" dirty="0"/>
                <a:t>🤷</a:t>
              </a:r>
            </a:p>
          </p:txBody>
        </p:sp>
      </p:grpSp>
    </p:spTree>
    <p:extLst>
      <p:ext uri="{BB962C8B-B14F-4D97-AF65-F5344CB8AC3E}">
        <p14:creationId xmlns:p14="http://schemas.microsoft.com/office/powerpoint/2010/main" val="20244555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2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513932" y="-1399382"/>
            <a:ext cx="5969000" cy="1252061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3298" name="Rectangle 2"/>
          <p:cNvSpPr>
            <a:spLocks/>
          </p:cNvSpPr>
          <p:nvPr/>
        </p:nvSpPr>
        <p:spPr bwMode="auto">
          <a:xfrm>
            <a:off x="2286000" y="4457700"/>
            <a:ext cx="114300" cy="13716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299" name="Rectangle 3"/>
          <p:cNvSpPr>
            <a:spLocks/>
          </p:cNvSpPr>
          <p:nvPr/>
        </p:nvSpPr>
        <p:spPr bwMode="auto">
          <a:xfrm>
            <a:off x="2286000" y="5727700"/>
            <a:ext cx="29718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00" name="Oval 4"/>
          <p:cNvSpPr>
            <a:spLocks/>
          </p:cNvSpPr>
          <p:nvPr/>
        </p:nvSpPr>
        <p:spPr bwMode="auto">
          <a:xfrm>
            <a:off x="2159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1" name="Oval 5"/>
          <p:cNvSpPr>
            <a:spLocks/>
          </p:cNvSpPr>
          <p:nvPr/>
        </p:nvSpPr>
        <p:spPr bwMode="auto">
          <a:xfrm>
            <a:off x="8636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2" name="Oval 6"/>
          <p:cNvSpPr>
            <a:spLocks/>
          </p:cNvSpPr>
          <p:nvPr/>
        </p:nvSpPr>
        <p:spPr bwMode="auto">
          <a:xfrm>
            <a:off x="15113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3" name="Oval 7"/>
          <p:cNvSpPr>
            <a:spLocks/>
          </p:cNvSpPr>
          <p:nvPr/>
        </p:nvSpPr>
        <p:spPr bwMode="auto">
          <a:xfrm>
            <a:off x="21590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4" name="Oval 8"/>
          <p:cNvSpPr>
            <a:spLocks/>
          </p:cNvSpPr>
          <p:nvPr/>
        </p:nvSpPr>
        <p:spPr bwMode="auto">
          <a:xfrm>
            <a:off x="28067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5" name="Oval 9"/>
          <p:cNvSpPr>
            <a:spLocks/>
          </p:cNvSpPr>
          <p:nvPr/>
        </p:nvSpPr>
        <p:spPr bwMode="auto">
          <a:xfrm>
            <a:off x="34671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6" name="Oval 10"/>
          <p:cNvSpPr>
            <a:spLocks/>
          </p:cNvSpPr>
          <p:nvPr/>
        </p:nvSpPr>
        <p:spPr bwMode="auto">
          <a:xfrm>
            <a:off x="41148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7" name="Oval 11"/>
          <p:cNvSpPr>
            <a:spLocks/>
          </p:cNvSpPr>
          <p:nvPr/>
        </p:nvSpPr>
        <p:spPr bwMode="auto">
          <a:xfrm>
            <a:off x="47625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8" name="Oval 12"/>
          <p:cNvSpPr>
            <a:spLocks/>
          </p:cNvSpPr>
          <p:nvPr/>
        </p:nvSpPr>
        <p:spPr bwMode="auto">
          <a:xfrm>
            <a:off x="54102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9" name="Oval 13"/>
          <p:cNvSpPr>
            <a:spLocks/>
          </p:cNvSpPr>
          <p:nvPr/>
        </p:nvSpPr>
        <p:spPr bwMode="auto">
          <a:xfrm>
            <a:off x="60579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0" name="Oval 14"/>
          <p:cNvSpPr>
            <a:spLocks/>
          </p:cNvSpPr>
          <p:nvPr/>
        </p:nvSpPr>
        <p:spPr bwMode="auto">
          <a:xfrm>
            <a:off x="66929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1" name="Oval 15"/>
          <p:cNvSpPr>
            <a:spLocks/>
          </p:cNvSpPr>
          <p:nvPr/>
        </p:nvSpPr>
        <p:spPr bwMode="auto">
          <a:xfrm>
            <a:off x="73533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2" name="Oval 16"/>
          <p:cNvSpPr>
            <a:spLocks/>
          </p:cNvSpPr>
          <p:nvPr/>
        </p:nvSpPr>
        <p:spPr bwMode="auto">
          <a:xfrm>
            <a:off x="86106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3" name="Oval 17"/>
          <p:cNvSpPr>
            <a:spLocks/>
          </p:cNvSpPr>
          <p:nvPr/>
        </p:nvSpPr>
        <p:spPr bwMode="auto">
          <a:xfrm>
            <a:off x="99187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4" name="Oval 18"/>
          <p:cNvSpPr>
            <a:spLocks/>
          </p:cNvSpPr>
          <p:nvPr/>
        </p:nvSpPr>
        <p:spPr bwMode="auto">
          <a:xfrm>
            <a:off x="105664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5" name="Oval 19"/>
          <p:cNvSpPr>
            <a:spLocks/>
          </p:cNvSpPr>
          <p:nvPr/>
        </p:nvSpPr>
        <p:spPr bwMode="auto">
          <a:xfrm>
            <a:off x="112141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6" name="Oval 20"/>
          <p:cNvSpPr>
            <a:spLocks/>
          </p:cNvSpPr>
          <p:nvPr/>
        </p:nvSpPr>
        <p:spPr bwMode="auto">
          <a:xfrm>
            <a:off x="118618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7" name="Oval 21"/>
          <p:cNvSpPr>
            <a:spLocks/>
          </p:cNvSpPr>
          <p:nvPr/>
        </p:nvSpPr>
        <p:spPr bwMode="auto">
          <a:xfrm>
            <a:off x="125222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8" name="Oval 22"/>
          <p:cNvSpPr>
            <a:spLocks/>
          </p:cNvSpPr>
          <p:nvPr/>
        </p:nvSpPr>
        <p:spPr bwMode="auto">
          <a:xfrm>
            <a:off x="80010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9" name="Oval 23"/>
          <p:cNvSpPr>
            <a:spLocks/>
          </p:cNvSpPr>
          <p:nvPr/>
        </p:nvSpPr>
        <p:spPr bwMode="auto">
          <a:xfrm>
            <a:off x="92710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grpSp>
        <p:nvGrpSpPr>
          <p:cNvPr id="183340" name="Group 44"/>
          <p:cNvGrpSpPr>
            <a:grpSpLocks/>
          </p:cNvGrpSpPr>
          <p:nvPr/>
        </p:nvGrpSpPr>
        <p:grpSpPr bwMode="auto">
          <a:xfrm>
            <a:off x="246063" y="1487488"/>
            <a:ext cx="12514262" cy="411162"/>
            <a:chOff x="0" y="0"/>
            <a:chExt cx="7883" cy="259"/>
          </a:xfrm>
        </p:grpSpPr>
        <p:sp>
          <p:nvSpPr>
            <p:cNvPr id="183320" name="Freeform 24"/>
            <p:cNvSpPr>
              <a:spLocks/>
            </p:cNvSpPr>
            <p:nvPr/>
          </p:nvSpPr>
          <p:spPr bwMode="auto">
            <a:xfrm rot="10800000" flipH="1">
              <a:off x="0" y="102"/>
              <a:ext cx="160" cy="152"/>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1" name="Freeform 25"/>
            <p:cNvSpPr>
              <a:spLocks/>
            </p:cNvSpPr>
            <p:nvPr/>
          </p:nvSpPr>
          <p:spPr bwMode="auto">
            <a:xfrm rot="10800000" flipH="1">
              <a:off x="378" y="0"/>
              <a:ext cx="280" cy="25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2" name="Freeform 26"/>
            <p:cNvSpPr>
              <a:spLocks/>
            </p:cNvSpPr>
            <p:nvPr/>
          </p:nvSpPr>
          <p:spPr bwMode="auto">
            <a:xfrm rot="10800000" flipH="1">
              <a:off x="870" y="143"/>
              <a:ext cx="112" cy="112"/>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3" name="Freeform 27"/>
            <p:cNvSpPr>
              <a:spLocks/>
            </p:cNvSpPr>
            <p:nvPr/>
          </p:nvSpPr>
          <p:spPr bwMode="auto">
            <a:xfrm rot="10800000" flipH="1">
              <a:off x="1198"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4" name="Freeform 28"/>
            <p:cNvSpPr>
              <a:spLocks/>
            </p:cNvSpPr>
            <p:nvPr/>
          </p:nvSpPr>
          <p:spPr bwMode="auto">
            <a:xfrm rot="10800000" flipH="1">
              <a:off x="1597"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5" name="Freeform 29"/>
            <p:cNvSpPr>
              <a:spLocks/>
            </p:cNvSpPr>
            <p:nvPr/>
          </p:nvSpPr>
          <p:spPr bwMode="auto">
            <a:xfrm rot="10800000" flipH="1">
              <a:off x="1996" y="40"/>
              <a:ext cx="232" cy="21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6" name="Freeform 30"/>
            <p:cNvSpPr>
              <a:spLocks/>
            </p:cNvSpPr>
            <p:nvPr/>
          </p:nvSpPr>
          <p:spPr bwMode="auto">
            <a:xfrm rot="10800000" flipH="1">
              <a:off x="2447" y="92"/>
              <a:ext cx="176" cy="160"/>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7" name="Freeform 31"/>
            <p:cNvSpPr>
              <a:spLocks/>
            </p:cNvSpPr>
            <p:nvPr/>
          </p:nvSpPr>
          <p:spPr bwMode="auto">
            <a:xfrm rot="10800000" flipH="1">
              <a:off x="5294" y="40"/>
              <a:ext cx="232" cy="21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8" name="Freeform 32"/>
            <p:cNvSpPr>
              <a:spLocks/>
            </p:cNvSpPr>
            <p:nvPr/>
          </p:nvSpPr>
          <p:spPr bwMode="auto">
            <a:xfrm rot="10800000" flipH="1">
              <a:off x="3246"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9" name="Freeform 33"/>
            <p:cNvSpPr>
              <a:spLocks/>
            </p:cNvSpPr>
            <p:nvPr/>
          </p:nvSpPr>
          <p:spPr bwMode="auto">
            <a:xfrm rot="10800000" flipH="1">
              <a:off x="3645" y="51"/>
              <a:ext cx="216" cy="208"/>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0" name="Freeform 34"/>
            <p:cNvSpPr>
              <a:spLocks/>
            </p:cNvSpPr>
            <p:nvPr/>
          </p:nvSpPr>
          <p:spPr bwMode="auto">
            <a:xfrm rot="10800000" flipH="1">
              <a:off x="4075"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1" name="Freeform 35"/>
            <p:cNvSpPr>
              <a:spLocks/>
            </p:cNvSpPr>
            <p:nvPr/>
          </p:nvSpPr>
          <p:spPr bwMode="auto">
            <a:xfrm rot="10800000" flipH="1">
              <a:off x="4485"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2" name="Freeform 36"/>
            <p:cNvSpPr>
              <a:spLocks/>
            </p:cNvSpPr>
            <p:nvPr/>
          </p:nvSpPr>
          <p:spPr bwMode="auto">
            <a:xfrm rot="10800000" flipH="1">
              <a:off x="4884"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3" name="Freeform 37"/>
            <p:cNvSpPr>
              <a:spLocks/>
            </p:cNvSpPr>
            <p:nvPr/>
          </p:nvSpPr>
          <p:spPr bwMode="auto">
            <a:xfrm rot="10800000" flipH="1">
              <a:off x="5744" y="61"/>
              <a:ext cx="208" cy="192"/>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4" name="Freeform 38"/>
            <p:cNvSpPr>
              <a:spLocks/>
            </p:cNvSpPr>
            <p:nvPr/>
          </p:nvSpPr>
          <p:spPr bwMode="auto">
            <a:xfrm rot="10800000" flipH="1">
              <a:off x="6164"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5" name="Freeform 39"/>
            <p:cNvSpPr>
              <a:spLocks/>
            </p:cNvSpPr>
            <p:nvPr/>
          </p:nvSpPr>
          <p:spPr bwMode="auto">
            <a:xfrm rot="10800000" flipH="1">
              <a:off x="6574" y="92"/>
              <a:ext cx="176" cy="160"/>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6" name="Freeform 40"/>
            <p:cNvSpPr>
              <a:spLocks/>
            </p:cNvSpPr>
            <p:nvPr/>
          </p:nvSpPr>
          <p:spPr bwMode="auto">
            <a:xfrm rot="10800000" flipH="1">
              <a:off x="6963" y="92"/>
              <a:ext cx="176" cy="160"/>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7" name="Freeform 41"/>
            <p:cNvSpPr>
              <a:spLocks/>
            </p:cNvSpPr>
            <p:nvPr/>
          </p:nvSpPr>
          <p:spPr bwMode="auto">
            <a:xfrm rot="10800000" flipH="1">
              <a:off x="7352" y="102"/>
              <a:ext cx="160" cy="152"/>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8" name="Freeform 42"/>
            <p:cNvSpPr>
              <a:spLocks/>
            </p:cNvSpPr>
            <p:nvPr/>
          </p:nvSpPr>
          <p:spPr bwMode="auto">
            <a:xfrm rot="10800000" flipH="1">
              <a:off x="7731" y="112"/>
              <a:ext cx="152" cy="144"/>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9" name="Freeform 43"/>
            <p:cNvSpPr>
              <a:spLocks/>
            </p:cNvSpPr>
            <p:nvPr/>
          </p:nvSpPr>
          <p:spPr bwMode="auto">
            <a:xfrm rot="10800000" flipH="1">
              <a:off x="2844"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grpSp>
      <p:sp>
        <p:nvSpPr>
          <p:cNvPr id="183341" name="Rectangle 45"/>
          <p:cNvSpPr>
            <a:spLocks/>
          </p:cNvSpPr>
          <p:nvPr/>
        </p:nvSpPr>
        <p:spPr bwMode="auto">
          <a:xfrm rot="5400000">
            <a:off x="10731500" y="2540000"/>
            <a:ext cx="12065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2" name="Rectangle 46"/>
          <p:cNvSpPr>
            <a:spLocks/>
          </p:cNvSpPr>
          <p:nvPr/>
        </p:nvSpPr>
        <p:spPr bwMode="auto">
          <a:xfrm rot="5400000">
            <a:off x="6953250" y="2444750"/>
            <a:ext cx="10414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3" name="Rectangle 47"/>
          <p:cNvSpPr>
            <a:spLocks/>
          </p:cNvSpPr>
          <p:nvPr/>
        </p:nvSpPr>
        <p:spPr bwMode="auto">
          <a:xfrm rot="5400000">
            <a:off x="6203950" y="25336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4" name="Rectangle 48"/>
          <p:cNvSpPr>
            <a:spLocks/>
          </p:cNvSpPr>
          <p:nvPr/>
        </p:nvSpPr>
        <p:spPr bwMode="auto">
          <a:xfrm rot="5400000">
            <a:off x="5556250" y="25463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5" name="Rectangle 49"/>
          <p:cNvSpPr>
            <a:spLocks/>
          </p:cNvSpPr>
          <p:nvPr/>
        </p:nvSpPr>
        <p:spPr bwMode="auto">
          <a:xfrm rot="5400000">
            <a:off x="4921250" y="25463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6" name="Rectangle 50"/>
          <p:cNvSpPr>
            <a:spLocks/>
          </p:cNvSpPr>
          <p:nvPr/>
        </p:nvSpPr>
        <p:spPr bwMode="auto">
          <a:xfrm rot="5400000">
            <a:off x="4273550" y="25463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7" name="Rectangle 51"/>
          <p:cNvSpPr>
            <a:spLocks/>
          </p:cNvSpPr>
          <p:nvPr/>
        </p:nvSpPr>
        <p:spPr bwMode="auto">
          <a:xfrm>
            <a:off x="4826000" y="3098800"/>
            <a:ext cx="1727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8" name="Rectangle 52"/>
          <p:cNvSpPr>
            <a:spLocks/>
          </p:cNvSpPr>
          <p:nvPr/>
        </p:nvSpPr>
        <p:spPr bwMode="auto">
          <a:xfrm>
            <a:off x="6197600" y="3086100"/>
            <a:ext cx="5969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9" name="Rectangle 53"/>
          <p:cNvSpPr>
            <a:spLocks/>
          </p:cNvSpPr>
          <p:nvPr/>
        </p:nvSpPr>
        <p:spPr bwMode="auto">
          <a:xfrm>
            <a:off x="5397500" y="3365500"/>
            <a:ext cx="24511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0" name="Rectangle 54"/>
          <p:cNvSpPr>
            <a:spLocks/>
          </p:cNvSpPr>
          <p:nvPr/>
        </p:nvSpPr>
        <p:spPr bwMode="auto">
          <a:xfrm rot="5400000">
            <a:off x="5327650" y="3244850"/>
            <a:ext cx="2540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1" name="Rectangle 55"/>
          <p:cNvSpPr>
            <a:spLocks/>
          </p:cNvSpPr>
          <p:nvPr/>
        </p:nvSpPr>
        <p:spPr bwMode="auto">
          <a:xfrm rot="5400000">
            <a:off x="7581900" y="3098800"/>
            <a:ext cx="4191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2" name="Rectangle 56"/>
          <p:cNvSpPr>
            <a:spLocks/>
          </p:cNvSpPr>
          <p:nvPr/>
        </p:nvSpPr>
        <p:spPr bwMode="auto">
          <a:xfrm>
            <a:off x="7416800" y="2908300"/>
            <a:ext cx="711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3" name="Rectangle 57"/>
          <p:cNvSpPr>
            <a:spLocks/>
          </p:cNvSpPr>
          <p:nvPr/>
        </p:nvSpPr>
        <p:spPr bwMode="auto">
          <a:xfrm rot="5400000">
            <a:off x="7861300" y="2705100"/>
            <a:ext cx="5207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4" name="Rectangle 58"/>
          <p:cNvSpPr>
            <a:spLocks/>
          </p:cNvSpPr>
          <p:nvPr/>
        </p:nvSpPr>
        <p:spPr bwMode="auto">
          <a:xfrm rot="5400000">
            <a:off x="6165850" y="3829050"/>
            <a:ext cx="9144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nvGrpSpPr>
          <p:cNvPr id="183357" name="Group 61"/>
          <p:cNvGrpSpPr>
            <a:grpSpLocks/>
          </p:cNvGrpSpPr>
          <p:nvPr/>
        </p:nvGrpSpPr>
        <p:grpSpPr bwMode="auto">
          <a:xfrm>
            <a:off x="6324600" y="2400300"/>
            <a:ext cx="2120900" cy="2057400"/>
            <a:chOff x="0" y="0"/>
            <a:chExt cx="1336" cy="1296"/>
          </a:xfrm>
        </p:grpSpPr>
        <p:sp>
          <p:nvSpPr>
            <p:cNvPr id="183355" name="Rectangle 59"/>
            <p:cNvSpPr>
              <a:spLocks/>
            </p:cNvSpPr>
            <p:nvPr/>
          </p:nvSpPr>
          <p:spPr bwMode="auto">
            <a:xfrm>
              <a:off x="944" y="0"/>
              <a:ext cx="392" cy="112"/>
            </a:xfrm>
            <a:prstGeom prst="rect">
              <a:avLst/>
            </a:prstGeom>
            <a:solidFill>
              <a:srgbClr val="FFFF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56" name="Rectangle 60"/>
            <p:cNvSpPr>
              <a:spLocks/>
            </p:cNvSpPr>
            <p:nvPr/>
          </p:nvSpPr>
          <p:spPr bwMode="auto">
            <a:xfrm>
              <a:off x="0" y="1184"/>
              <a:ext cx="392" cy="112"/>
            </a:xfrm>
            <a:prstGeom prst="rect">
              <a:avLst/>
            </a:prstGeom>
            <a:solidFill>
              <a:srgbClr val="FFFF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grpSp>
      <p:sp>
        <p:nvSpPr>
          <p:cNvPr id="183358" name="Rectangle 62"/>
          <p:cNvSpPr>
            <a:spLocks/>
          </p:cNvSpPr>
          <p:nvPr/>
        </p:nvSpPr>
        <p:spPr bwMode="auto">
          <a:xfrm rot="5400000">
            <a:off x="3689350" y="2482850"/>
            <a:ext cx="10922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9" name="Rectangle 63"/>
          <p:cNvSpPr>
            <a:spLocks/>
          </p:cNvSpPr>
          <p:nvPr/>
        </p:nvSpPr>
        <p:spPr bwMode="auto">
          <a:xfrm rot="5400000">
            <a:off x="1917700" y="2311400"/>
            <a:ext cx="7747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0" name="Rectangle 64"/>
          <p:cNvSpPr>
            <a:spLocks/>
          </p:cNvSpPr>
          <p:nvPr/>
        </p:nvSpPr>
        <p:spPr bwMode="auto">
          <a:xfrm rot="5400000">
            <a:off x="2870200" y="2286000"/>
            <a:ext cx="7747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1" name="Rectangle 65"/>
          <p:cNvSpPr>
            <a:spLocks/>
          </p:cNvSpPr>
          <p:nvPr/>
        </p:nvSpPr>
        <p:spPr bwMode="auto">
          <a:xfrm>
            <a:off x="2247900" y="2654300"/>
            <a:ext cx="10668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2" name="Rectangle 66"/>
          <p:cNvSpPr>
            <a:spLocks/>
          </p:cNvSpPr>
          <p:nvPr/>
        </p:nvSpPr>
        <p:spPr bwMode="auto">
          <a:xfrm>
            <a:off x="2730500" y="2971800"/>
            <a:ext cx="14478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3" name="Rectangle 67"/>
          <p:cNvSpPr>
            <a:spLocks/>
          </p:cNvSpPr>
          <p:nvPr/>
        </p:nvSpPr>
        <p:spPr bwMode="auto">
          <a:xfrm rot="5400000">
            <a:off x="2590800" y="2794000"/>
            <a:ext cx="3937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4" name="Rectangle 68"/>
          <p:cNvSpPr>
            <a:spLocks/>
          </p:cNvSpPr>
          <p:nvPr/>
        </p:nvSpPr>
        <p:spPr bwMode="auto">
          <a:xfrm>
            <a:off x="2895600" y="1993900"/>
            <a:ext cx="762000" cy="635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5" name="Rectangle 69"/>
          <p:cNvSpPr>
            <a:spLocks/>
          </p:cNvSpPr>
          <p:nvPr/>
        </p:nvSpPr>
        <p:spPr bwMode="auto">
          <a:xfrm>
            <a:off x="2946400" y="1955800"/>
            <a:ext cx="647700" cy="508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6" name="Rectangle 70"/>
          <p:cNvSpPr>
            <a:spLocks/>
          </p:cNvSpPr>
          <p:nvPr/>
        </p:nvSpPr>
        <p:spPr bwMode="auto">
          <a:xfrm rot="5400000">
            <a:off x="2781300" y="3632200"/>
            <a:ext cx="14351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7" name="Rectangle 71"/>
          <p:cNvSpPr>
            <a:spLocks/>
          </p:cNvSpPr>
          <p:nvPr/>
        </p:nvSpPr>
        <p:spPr bwMode="auto">
          <a:xfrm rot="5400000">
            <a:off x="793750" y="2787650"/>
            <a:ext cx="17018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8" name="Rectangle 72"/>
          <p:cNvSpPr>
            <a:spLocks/>
          </p:cNvSpPr>
          <p:nvPr/>
        </p:nvSpPr>
        <p:spPr bwMode="auto">
          <a:xfrm rot="5400000">
            <a:off x="184150" y="3155950"/>
            <a:ext cx="9906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nvGrpSpPr>
          <p:cNvPr id="183371" name="Group 75"/>
          <p:cNvGrpSpPr>
            <a:grpSpLocks/>
          </p:cNvGrpSpPr>
          <p:nvPr/>
        </p:nvGrpSpPr>
        <p:grpSpPr bwMode="auto">
          <a:xfrm>
            <a:off x="355600" y="2616200"/>
            <a:ext cx="11315700" cy="698500"/>
            <a:chOff x="0" y="0"/>
            <a:chExt cx="7128" cy="440"/>
          </a:xfrm>
        </p:grpSpPr>
        <p:sp>
          <p:nvSpPr>
            <p:cNvPr id="183369" name="Rectangle 73"/>
            <p:cNvSpPr>
              <a:spLocks/>
            </p:cNvSpPr>
            <p:nvPr/>
          </p:nvSpPr>
          <p:spPr bwMode="auto">
            <a:xfrm>
              <a:off x="0" y="0"/>
              <a:ext cx="392" cy="112"/>
            </a:xfrm>
            <a:prstGeom prst="rect">
              <a:avLst/>
            </a:prstGeom>
            <a:solidFill>
              <a:srgbClr val="FFFF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70" name="Rectangle 74"/>
            <p:cNvSpPr>
              <a:spLocks/>
            </p:cNvSpPr>
            <p:nvPr/>
          </p:nvSpPr>
          <p:spPr bwMode="auto">
            <a:xfrm>
              <a:off x="6736" y="328"/>
              <a:ext cx="392" cy="112"/>
            </a:xfrm>
            <a:prstGeom prst="rect">
              <a:avLst/>
            </a:prstGeom>
            <a:solidFill>
              <a:srgbClr val="FFFF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grpSp>
      <p:sp>
        <p:nvSpPr>
          <p:cNvPr id="183372" name="Rectangle 76"/>
          <p:cNvSpPr>
            <a:spLocks/>
          </p:cNvSpPr>
          <p:nvPr/>
        </p:nvSpPr>
        <p:spPr bwMode="auto">
          <a:xfrm>
            <a:off x="622300" y="3606800"/>
            <a:ext cx="10922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73" name="Rectangle 77"/>
          <p:cNvSpPr>
            <a:spLocks/>
          </p:cNvSpPr>
          <p:nvPr/>
        </p:nvSpPr>
        <p:spPr bwMode="auto">
          <a:xfrm rot="5400000">
            <a:off x="793750" y="4032250"/>
            <a:ext cx="7366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74" name="Rectangle 78"/>
          <p:cNvSpPr>
            <a:spLocks/>
          </p:cNvSpPr>
          <p:nvPr/>
        </p:nvSpPr>
        <p:spPr bwMode="auto">
          <a:xfrm>
            <a:off x="1143000" y="4343400"/>
            <a:ext cx="24257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75" name="Rectangle 79"/>
          <p:cNvSpPr>
            <a:spLocks/>
          </p:cNvSpPr>
          <p:nvPr/>
        </p:nvSpPr>
        <p:spPr bwMode="auto">
          <a:xfrm rot="5400000">
            <a:off x="1625600" y="5029200"/>
            <a:ext cx="14351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76" name="Rectangle 80"/>
          <p:cNvSpPr>
            <a:spLocks/>
          </p:cNvSpPr>
          <p:nvPr/>
        </p:nvSpPr>
        <p:spPr bwMode="auto">
          <a:xfrm>
            <a:off x="239713" y="8261350"/>
            <a:ext cx="81153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a:solidFill>
                  <a:schemeClr val="tx1"/>
                </a:solidFill>
                <a:ea typeface="ＭＳ Ｐゴシック" charset="0"/>
                <a:cs typeface="Optima" charset="0"/>
              </a:rPr>
              <a:t>Model 1: </a:t>
            </a:r>
            <a:r>
              <a:rPr lang="en-US">
                <a:solidFill>
                  <a:srgbClr val="FF0000"/>
                </a:solidFill>
                <a:ea typeface="ＭＳ Ｐゴシック" charset="0"/>
                <a:cs typeface="Optima" charset="0"/>
              </a:rPr>
              <a:t>Rate A</a:t>
            </a:r>
            <a:r>
              <a:rPr lang="en-US">
                <a:solidFill>
                  <a:schemeClr val="tx1"/>
                </a:solidFill>
                <a:ea typeface="ＭＳ Ｐゴシック" charset="0"/>
                <a:cs typeface="Optima" charset="0"/>
              </a:rPr>
              <a:t> = </a:t>
            </a:r>
            <a:r>
              <a:rPr lang="en-US">
                <a:solidFill>
                  <a:srgbClr val="0000FF"/>
                </a:solidFill>
                <a:ea typeface="ＭＳ Ｐゴシック" charset="0"/>
                <a:cs typeface="Optima" charset="0"/>
              </a:rPr>
              <a:t>Rate B</a:t>
            </a:r>
          </a:p>
          <a:p>
            <a:pPr algn="l"/>
            <a:r>
              <a:rPr lang="en-US">
                <a:solidFill>
                  <a:schemeClr val="tx1"/>
                </a:solidFill>
                <a:ea typeface="ＭＳ Ｐゴシック" charset="0"/>
                <a:cs typeface="Optima" charset="0"/>
              </a:rPr>
              <a:t>Model 2: </a:t>
            </a:r>
            <a:r>
              <a:rPr lang="en-US">
                <a:solidFill>
                  <a:srgbClr val="FF0000"/>
                </a:solidFill>
                <a:ea typeface="ＭＳ Ｐゴシック" charset="0"/>
                <a:cs typeface="Optima" charset="0"/>
              </a:rPr>
              <a:t>Rate A</a:t>
            </a:r>
            <a:r>
              <a:rPr lang="en-US">
                <a:solidFill>
                  <a:schemeClr val="tx1"/>
                </a:solidFill>
                <a:ea typeface="ＭＳ Ｐゴシック" charset="0"/>
                <a:cs typeface="Optima" charset="0"/>
              </a:rPr>
              <a:t>, </a:t>
            </a:r>
            <a:r>
              <a:rPr lang="en-US">
                <a:solidFill>
                  <a:srgbClr val="0000FF"/>
                </a:solidFill>
                <a:ea typeface="ＭＳ Ｐゴシック" charset="0"/>
                <a:cs typeface="Optima" charset="0"/>
              </a:rPr>
              <a:t>Rate B</a:t>
            </a:r>
            <a:r>
              <a:rPr lang="en-US">
                <a:solidFill>
                  <a:schemeClr val="tx1"/>
                </a:solidFill>
                <a:ea typeface="ＭＳ Ｐゴシック" charset="0"/>
                <a:cs typeface="Optima" charset="0"/>
              </a:rPr>
              <a:t> may vary</a:t>
            </a:r>
          </a:p>
        </p:txBody>
      </p:sp>
    </p:spTree>
    <p:extLst>
      <p:ext uri="{BB962C8B-B14F-4D97-AF65-F5344CB8AC3E}">
        <p14:creationId xmlns:p14="http://schemas.microsoft.com/office/powerpoint/2010/main" val="41742230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7787" y="3019425"/>
            <a:ext cx="12596813" cy="3533775"/>
            <a:chOff x="177800" y="3657600"/>
            <a:chExt cx="12596813" cy="3533775"/>
          </a:xfrm>
        </p:grpSpPr>
        <p:grpSp>
          <p:nvGrpSpPr>
            <p:cNvPr id="2" name="Group 1"/>
            <p:cNvGrpSpPr/>
            <p:nvPr/>
          </p:nvGrpSpPr>
          <p:grpSpPr>
            <a:xfrm>
              <a:off x="254000" y="3733800"/>
              <a:ext cx="12520613" cy="3457575"/>
              <a:chOff x="238125" y="1876425"/>
              <a:chExt cx="12520613" cy="5969000"/>
            </a:xfrm>
          </p:grpSpPr>
          <p:pic>
            <p:nvPicPr>
              <p:cNvPr id="1832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513932" y="-1399382"/>
                <a:ext cx="5969000" cy="12520613"/>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83298" name="Rectangle 2"/>
              <p:cNvSpPr>
                <a:spLocks/>
              </p:cNvSpPr>
              <p:nvPr/>
            </p:nvSpPr>
            <p:spPr bwMode="auto">
              <a:xfrm>
                <a:off x="2286000" y="4457700"/>
                <a:ext cx="114300" cy="13716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299" name="Rectangle 3"/>
              <p:cNvSpPr>
                <a:spLocks/>
              </p:cNvSpPr>
              <p:nvPr/>
            </p:nvSpPr>
            <p:spPr bwMode="auto">
              <a:xfrm>
                <a:off x="2286000" y="5727700"/>
                <a:ext cx="29718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1" name="Rectangle 45"/>
              <p:cNvSpPr>
                <a:spLocks/>
              </p:cNvSpPr>
              <p:nvPr/>
            </p:nvSpPr>
            <p:spPr bwMode="auto">
              <a:xfrm rot="5400000">
                <a:off x="10731500" y="2540000"/>
                <a:ext cx="12065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2" name="Rectangle 46"/>
              <p:cNvSpPr>
                <a:spLocks/>
              </p:cNvSpPr>
              <p:nvPr/>
            </p:nvSpPr>
            <p:spPr bwMode="auto">
              <a:xfrm rot="5400000">
                <a:off x="6953250" y="2444750"/>
                <a:ext cx="10414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3" name="Rectangle 47"/>
              <p:cNvSpPr>
                <a:spLocks/>
              </p:cNvSpPr>
              <p:nvPr/>
            </p:nvSpPr>
            <p:spPr bwMode="auto">
              <a:xfrm rot="5400000">
                <a:off x="6203950" y="25336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4" name="Rectangle 48"/>
              <p:cNvSpPr>
                <a:spLocks/>
              </p:cNvSpPr>
              <p:nvPr/>
            </p:nvSpPr>
            <p:spPr bwMode="auto">
              <a:xfrm rot="5400000">
                <a:off x="5556250" y="25463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5" name="Rectangle 49"/>
              <p:cNvSpPr>
                <a:spLocks/>
              </p:cNvSpPr>
              <p:nvPr/>
            </p:nvSpPr>
            <p:spPr bwMode="auto">
              <a:xfrm rot="5400000">
                <a:off x="4921250" y="25463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6" name="Rectangle 50"/>
              <p:cNvSpPr>
                <a:spLocks/>
              </p:cNvSpPr>
              <p:nvPr/>
            </p:nvSpPr>
            <p:spPr bwMode="auto">
              <a:xfrm rot="5400000">
                <a:off x="4273550" y="25463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7" name="Rectangle 51"/>
              <p:cNvSpPr>
                <a:spLocks/>
              </p:cNvSpPr>
              <p:nvPr/>
            </p:nvSpPr>
            <p:spPr bwMode="auto">
              <a:xfrm>
                <a:off x="4826000" y="3098800"/>
                <a:ext cx="1727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8" name="Rectangle 52"/>
              <p:cNvSpPr>
                <a:spLocks/>
              </p:cNvSpPr>
              <p:nvPr/>
            </p:nvSpPr>
            <p:spPr bwMode="auto">
              <a:xfrm>
                <a:off x="6197600" y="3086100"/>
                <a:ext cx="5969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49" name="Rectangle 53"/>
              <p:cNvSpPr>
                <a:spLocks/>
              </p:cNvSpPr>
              <p:nvPr/>
            </p:nvSpPr>
            <p:spPr bwMode="auto">
              <a:xfrm>
                <a:off x="5397500" y="3365500"/>
                <a:ext cx="24511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0" name="Rectangle 54"/>
              <p:cNvSpPr>
                <a:spLocks/>
              </p:cNvSpPr>
              <p:nvPr/>
            </p:nvSpPr>
            <p:spPr bwMode="auto">
              <a:xfrm rot="5400000">
                <a:off x="5327650" y="3244850"/>
                <a:ext cx="2540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1" name="Rectangle 55"/>
              <p:cNvSpPr>
                <a:spLocks/>
              </p:cNvSpPr>
              <p:nvPr/>
            </p:nvSpPr>
            <p:spPr bwMode="auto">
              <a:xfrm rot="5400000">
                <a:off x="7581900" y="3098800"/>
                <a:ext cx="4191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2" name="Rectangle 56"/>
              <p:cNvSpPr>
                <a:spLocks/>
              </p:cNvSpPr>
              <p:nvPr/>
            </p:nvSpPr>
            <p:spPr bwMode="auto">
              <a:xfrm>
                <a:off x="7416800" y="2908300"/>
                <a:ext cx="711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3" name="Rectangle 57"/>
              <p:cNvSpPr>
                <a:spLocks/>
              </p:cNvSpPr>
              <p:nvPr/>
            </p:nvSpPr>
            <p:spPr bwMode="auto">
              <a:xfrm rot="5400000">
                <a:off x="7861300" y="2705100"/>
                <a:ext cx="5207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4" name="Rectangle 58"/>
              <p:cNvSpPr>
                <a:spLocks/>
              </p:cNvSpPr>
              <p:nvPr/>
            </p:nvSpPr>
            <p:spPr bwMode="auto">
              <a:xfrm rot="5400000">
                <a:off x="6165850" y="3829050"/>
                <a:ext cx="9144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8" name="Rectangle 62"/>
              <p:cNvSpPr>
                <a:spLocks/>
              </p:cNvSpPr>
              <p:nvPr/>
            </p:nvSpPr>
            <p:spPr bwMode="auto">
              <a:xfrm rot="5400000">
                <a:off x="3689350" y="2482850"/>
                <a:ext cx="10922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59" name="Rectangle 63"/>
              <p:cNvSpPr>
                <a:spLocks/>
              </p:cNvSpPr>
              <p:nvPr/>
            </p:nvSpPr>
            <p:spPr bwMode="auto">
              <a:xfrm rot="5400000">
                <a:off x="1917700" y="2311400"/>
                <a:ext cx="7747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0" name="Rectangle 64"/>
              <p:cNvSpPr>
                <a:spLocks/>
              </p:cNvSpPr>
              <p:nvPr/>
            </p:nvSpPr>
            <p:spPr bwMode="auto">
              <a:xfrm rot="5400000">
                <a:off x="2870200" y="2286000"/>
                <a:ext cx="7747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1" name="Rectangle 65"/>
              <p:cNvSpPr>
                <a:spLocks/>
              </p:cNvSpPr>
              <p:nvPr/>
            </p:nvSpPr>
            <p:spPr bwMode="auto">
              <a:xfrm>
                <a:off x="2247900" y="2654300"/>
                <a:ext cx="10668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2" name="Rectangle 66"/>
              <p:cNvSpPr>
                <a:spLocks/>
              </p:cNvSpPr>
              <p:nvPr/>
            </p:nvSpPr>
            <p:spPr bwMode="auto">
              <a:xfrm>
                <a:off x="2730500" y="2971800"/>
                <a:ext cx="14478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3" name="Rectangle 67"/>
              <p:cNvSpPr>
                <a:spLocks/>
              </p:cNvSpPr>
              <p:nvPr/>
            </p:nvSpPr>
            <p:spPr bwMode="auto">
              <a:xfrm rot="5400000">
                <a:off x="2590800" y="2794000"/>
                <a:ext cx="3937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4" name="Rectangle 68"/>
              <p:cNvSpPr>
                <a:spLocks/>
              </p:cNvSpPr>
              <p:nvPr/>
            </p:nvSpPr>
            <p:spPr bwMode="auto">
              <a:xfrm>
                <a:off x="2895600" y="1993900"/>
                <a:ext cx="762000" cy="635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5" name="Rectangle 69"/>
              <p:cNvSpPr>
                <a:spLocks/>
              </p:cNvSpPr>
              <p:nvPr/>
            </p:nvSpPr>
            <p:spPr bwMode="auto">
              <a:xfrm>
                <a:off x="2946400" y="1955800"/>
                <a:ext cx="647700" cy="508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6" name="Rectangle 70"/>
              <p:cNvSpPr>
                <a:spLocks/>
              </p:cNvSpPr>
              <p:nvPr/>
            </p:nvSpPr>
            <p:spPr bwMode="auto">
              <a:xfrm rot="5400000">
                <a:off x="2781300" y="3632200"/>
                <a:ext cx="14351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7" name="Rectangle 71"/>
              <p:cNvSpPr>
                <a:spLocks/>
              </p:cNvSpPr>
              <p:nvPr/>
            </p:nvSpPr>
            <p:spPr bwMode="auto">
              <a:xfrm rot="5400000">
                <a:off x="793750" y="2787650"/>
                <a:ext cx="17018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68" name="Rectangle 72"/>
              <p:cNvSpPr>
                <a:spLocks/>
              </p:cNvSpPr>
              <p:nvPr/>
            </p:nvSpPr>
            <p:spPr bwMode="auto">
              <a:xfrm rot="5400000">
                <a:off x="184150" y="3155950"/>
                <a:ext cx="9906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72" name="Rectangle 76"/>
              <p:cNvSpPr>
                <a:spLocks/>
              </p:cNvSpPr>
              <p:nvPr/>
            </p:nvSpPr>
            <p:spPr bwMode="auto">
              <a:xfrm>
                <a:off x="622300" y="3606800"/>
                <a:ext cx="10922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73" name="Rectangle 77"/>
              <p:cNvSpPr>
                <a:spLocks/>
              </p:cNvSpPr>
              <p:nvPr/>
            </p:nvSpPr>
            <p:spPr bwMode="auto">
              <a:xfrm rot="5400000">
                <a:off x="793750" y="4032250"/>
                <a:ext cx="7366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74" name="Rectangle 78"/>
              <p:cNvSpPr>
                <a:spLocks/>
              </p:cNvSpPr>
              <p:nvPr/>
            </p:nvSpPr>
            <p:spPr bwMode="auto">
              <a:xfrm>
                <a:off x="1143000" y="4343400"/>
                <a:ext cx="24257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83375" name="Rectangle 79"/>
              <p:cNvSpPr>
                <a:spLocks/>
              </p:cNvSpPr>
              <p:nvPr/>
            </p:nvSpPr>
            <p:spPr bwMode="auto">
              <a:xfrm rot="5400000">
                <a:off x="1625600" y="5029200"/>
                <a:ext cx="1435100" cy="114300"/>
              </a:xfrm>
              <a:prstGeom prst="rect">
                <a:avLst/>
              </a:prstGeom>
              <a:solidFill>
                <a:srgbClr val="0000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sp>
          <p:nvSpPr>
            <p:cNvPr id="3" name="Rectangle 2"/>
            <p:cNvSpPr/>
            <p:nvPr/>
          </p:nvSpPr>
          <p:spPr bwMode="auto">
            <a:xfrm>
              <a:off x="177800" y="3657600"/>
              <a:ext cx="914400" cy="609600"/>
            </a:xfrm>
            <a:prstGeom prst="rect">
              <a:avLst/>
            </a:prstGeom>
            <a:solidFill>
              <a:srgbClr val="E6E6E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105" name="Rectangle 104"/>
            <p:cNvSpPr/>
            <p:nvPr/>
          </p:nvSpPr>
          <p:spPr bwMode="auto">
            <a:xfrm>
              <a:off x="4826000" y="3790462"/>
              <a:ext cx="3200400" cy="1391137"/>
            </a:xfrm>
            <a:prstGeom prst="rect">
              <a:avLst/>
            </a:prstGeom>
            <a:solidFill>
              <a:srgbClr val="E6E6E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106" name="Rectangle 105"/>
            <p:cNvSpPr/>
            <p:nvPr/>
          </p:nvSpPr>
          <p:spPr bwMode="auto">
            <a:xfrm>
              <a:off x="6883400" y="3810000"/>
              <a:ext cx="1447800" cy="609600"/>
            </a:xfrm>
            <a:prstGeom prst="rect">
              <a:avLst/>
            </a:prstGeom>
            <a:solidFill>
              <a:srgbClr val="E6E6E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sp>
          <p:nvSpPr>
            <p:cNvPr id="107" name="Rectangle 106"/>
            <p:cNvSpPr/>
            <p:nvPr/>
          </p:nvSpPr>
          <p:spPr bwMode="auto">
            <a:xfrm>
              <a:off x="11150600" y="3657600"/>
              <a:ext cx="457200" cy="838200"/>
            </a:xfrm>
            <a:prstGeom prst="rect">
              <a:avLst/>
            </a:prstGeom>
            <a:solidFill>
              <a:srgbClr val="E6E6E6"/>
            </a:solid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grpSp>
      <p:sp>
        <p:nvSpPr>
          <p:cNvPr id="183300" name="Oval 4"/>
          <p:cNvSpPr>
            <a:spLocks/>
          </p:cNvSpPr>
          <p:nvPr/>
        </p:nvSpPr>
        <p:spPr bwMode="auto">
          <a:xfrm>
            <a:off x="2159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1" name="Oval 5"/>
          <p:cNvSpPr>
            <a:spLocks/>
          </p:cNvSpPr>
          <p:nvPr/>
        </p:nvSpPr>
        <p:spPr bwMode="auto">
          <a:xfrm>
            <a:off x="8636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2" name="Oval 6"/>
          <p:cNvSpPr>
            <a:spLocks/>
          </p:cNvSpPr>
          <p:nvPr/>
        </p:nvSpPr>
        <p:spPr bwMode="auto">
          <a:xfrm>
            <a:off x="15113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3" name="Oval 7"/>
          <p:cNvSpPr>
            <a:spLocks/>
          </p:cNvSpPr>
          <p:nvPr/>
        </p:nvSpPr>
        <p:spPr bwMode="auto">
          <a:xfrm>
            <a:off x="21590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4" name="Oval 8"/>
          <p:cNvSpPr>
            <a:spLocks/>
          </p:cNvSpPr>
          <p:nvPr/>
        </p:nvSpPr>
        <p:spPr bwMode="auto">
          <a:xfrm>
            <a:off x="28067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5" name="Oval 9"/>
          <p:cNvSpPr>
            <a:spLocks/>
          </p:cNvSpPr>
          <p:nvPr/>
        </p:nvSpPr>
        <p:spPr bwMode="auto">
          <a:xfrm>
            <a:off x="34671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6" name="Oval 10"/>
          <p:cNvSpPr>
            <a:spLocks/>
          </p:cNvSpPr>
          <p:nvPr/>
        </p:nvSpPr>
        <p:spPr bwMode="auto">
          <a:xfrm>
            <a:off x="41148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7" name="Oval 11"/>
          <p:cNvSpPr>
            <a:spLocks/>
          </p:cNvSpPr>
          <p:nvPr/>
        </p:nvSpPr>
        <p:spPr bwMode="auto">
          <a:xfrm>
            <a:off x="47625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8" name="Oval 12"/>
          <p:cNvSpPr>
            <a:spLocks/>
          </p:cNvSpPr>
          <p:nvPr/>
        </p:nvSpPr>
        <p:spPr bwMode="auto">
          <a:xfrm>
            <a:off x="54102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09" name="Oval 13"/>
          <p:cNvSpPr>
            <a:spLocks/>
          </p:cNvSpPr>
          <p:nvPr/>
        </p:nvSpPr>
        <p:spPr bwMode="auto">
          <a:xfrm>
            <a:off x="60579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0" name="Oval 14"/>
          <p:cNvSpPr>
            <a:spLocks/>
          </p:cNvSpPr>
          <p:nvPr/>
        </p:nvSpPr>
        <p:spPr bwMode="auto">
          <a:xfrm>
            <a:off x="66929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1" name="Oval 15"/>
          <p:cNvSpPr>
            <a:spLocks/>
          </p:cNvSpPr>
          <p:nvPr/>
        </p:nvSpPr>
        <p:spPr bwMode="auto">
          <a:xfrm>
            <a:off x="73533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2" name="Oval 16"/>
          <p:cNvSpPr>
            <a:spLocks/>
          </p:cNvSpPr>
          <p:nvPr/>
        </p:nvSpPr>
        <p:spPr bwMode="auto">
          <a:xfrm>
            <a:off x="86106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3" name="Oval 17"/>
          <p:cNvSpPr>
            <a:spLocks/>
          </p:cNvSpPr>
          <p:nvPr/>
        </p:nvSpPr>
        <p:spPr bwMode="auto">
          <a:xfrm>
            <a:off x="99187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4" name="Oval 18"/>
          <p:cNvSpPr>
            <a:spLocks/>
          </p:cNvSpPr>
          <p:nvPr/>
        </p:nvSpPr>
        <p:spPr bwMode="auto">
          <a:xfrm>
            <a:off x="105664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5" name="Oval 19"/>
          <p:cNvSpPr>
            <a:spLocks/>
          </p:cNvSpPr>
          <p:nvPr/>
        </p:nvSpPr>
        <p:spPr bwMode="auto">
          <a:xfrm>
            <a:off x="11214100" y="1117600"/>
            <a:ext cx="254000" cy="254000"/>
          </a:xfrm>
          <a:prstGeom prst="ellipse">
            <a:avLst/>
          </a:prstGeom>
          <a:solidFill>
            <a:srgbClr val="FF00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6" name="Oval 20"/>
          <p:cNvSpPr>
            <a:spLocks/>
          </p:cNvSpPr>
          <p:nvPr/>
        </p:nvSpPr>
        <p:spPr bwMode="auto">
          <a:xfrm>
            <a:off x="118618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7" name="Oval 21"/>
          <p:cNvSpPr>
            <a:spLocks/>
          </p:cNvSpPr>
          <p:nvPr/>
        </p:nvSpPr>
        <p:spPr bwMode="auto">
          <a:xfrm>
            <a:off x="125222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8" name="Oval 22"/>
          <p:cNvSpPr>
            <a:spLocks/>
          </p:cNvSpPr>
          <p:nvPr/>
        </p:nvSpPr>
        <p:spPr bwMode="auto">
          <a:xfrm>
            <a:off x="80010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183319" name="Oval 23"/>
          <p:cNvSpPr>
            <a:spLocks/>
          </p:cNvSpPr>
          <p:nvPr/>
        </p:nvSpPr>
        <p:spPr bwMode="auto">
          <a:xfrm>
            <a:off x="9271000" y="1117600"/>
            <a:ext cx="254000" cy="254000"/>
          </a:xfrm>
          <a:prstGeom prst="ellipse">
            <a:avLst/>
          </a:prstGeom>
          <a:solidFill>
            <a:srgbClr val="0000FF"/>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grpSp>
        <p:nvGrpSpPr>
          <p:cNvPr id="183340" name="Group 44"/>
          <p:cNvGrpSpPr>
            <a:grpSpLocks/>
          </p:cNvGrpSpPr>
          <p:nvPr/>
        </p:nvGrpSpPr>
        <p:grpSpPr bwMode="auto">
          <a:xfrm>
            <a:off x="246063" y="1487488"/>
            <a:ext cx="12514262" cy="411162"/>
            <a:chOff x="0" y="0"/>
            <a:chExt cx="7883" cy="259"/>
          </a:xfrm>
        </p:grpSpPr>
        <p:sp>
          <p:nvSpPr>
            <p:cNvPr id="183320" name="Freeform 24"/>
            <p:cNvSpPr>
              <a:spLocks/>
            </p:cNvSpPr>
            <p:nvPr/>
          </p:nvSpPr>
          <p:spPr bwMode="auto">
            <a:xfrm rot="10800000" flipH="1">
              <a:off x="0" y="102"/>
              <a:ext cx="160" cy="152"/>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1" name="Freeform 25"/>
            <p:cNvSpPr>
              <a:spLocks/>
            </p:cNvSpPr>
            <p:nvPr/>
          </p:nvSpPr>
          <p:spPr bwMode="auto">
            <a:xfrm rot="10800000" flipH="1">
              <a:off x="378" y="0"/>
              <a:ext cx="280" cy="25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2" name="Freeform 26"/>
            <p:cNvSpPr>
              <a:spLocks/>
            </p:cNvSpPr>
            <p:nvPr/>
          </p:nvSpPr>
          <p:spPr bwMode="auto">
            <a:xfrm rot="10800000" flipH="1">
              <a:off x="870" y="143"/>
              <a:ext cx="112" cy="112"/>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3" name="Freeform 27"/>
            <p:cNvSpPr>
              <a:spLocks/>
            </p:cNvSpPr>
            <p:nvPr/>
          </p:nvSpPr>
          <p:spPr bwMode="auto">
            <a:xfrm rot="10800000" flipH="1">
              <a:off x="1198"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4" name="Freeform 28"/>
            <p:cNvSpPr>
              <a:spLocks/>
            </p:cNvSpPr>
            <p:nvPr/>
          </p:nvSpPr>
          <p:spPr bwMode="auto">
            <a:xfrm rot="10800000" flipH="1">
              <a:off x="1597"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5" name="Freeform 29"/>
            <p:cNvSpPr>
              <a:spLocks/>
            </p:cNvSpPr>
            <p:nvPr/>
          </p:nvSpPr>
          <p:spPr bwMode="auto">
            <a:xfrm rot="10800000" flipH="1">
              <a:off x="1996" y="40"/>
              <a:ext cx="232" cy="21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6" name="Freeform 30"/>
            <p:cNvSpPr>
              <a:spLocks/>
            </p:cNvSpPr>
            <p:nvPr/>
          </p:nvSpPr>
          <p:spPr bwMode="auto">
            <a:xfrm rot="10800000" flipH="1">
              <a:off x="2447" y="92"/>
              <a:ext cx="176" cy="160"/>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7" name="Freeform 31"/>
            <p:cNvSpPr>
              <a:spLocks/>
            </p:cNvSpPr>
            <p:nvPr/>
          </p:nvSpPr>
          <p:spPr bwMode="auto">
            <a:xfrm rot="10800000" flipH="1">
              <a:off x="5294" y="40"/>
              <a:ext cx="232" cy="21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8" name="Freeform 32"/>
            <p:cNvSpPr>
              <a:spLocks/>
            </p:cNvSpPr>
            <p:nvPr/>
          </p:nvSpPr>
          <p:spPr bwMode="auto">
            <a:xfrm rot="10800000" flipH="1">
              <a:off x="3246"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29" name="Freeform 33"/>
            <p:cNvSpPr>
              <a:spLocks/>
            </p:cNvSpPr>
            <p:nvPr/>
          </p:nvSpPr>
          <p:spPr bwMode="auto">
            <a:xfrm rot="10800000" flipH="1">
              <a:off x="3645" y="51"/>
              <a:ext cx="216" cy="208"/>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0" name="Freeform 34"/>
            <p:cNvSpPr>
              <a:spLocks/>
            </p:cNvSpPr>
            <p:nvPr/>
          </p:nvSpPr>
          <p:spPr bwMode="auto">
            <a:xfrm rot="10800000" flipH="1">
              <a:off x="4075"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1" name="Freeform 35"/>
            <p:cNvSpPr>
              <a:spLocks/>
            </p:cNvSpPr>
            <p:nvPr/>
          </p:nvSpPr>
          <p:spPr bwMode="auto">
            <a:xfrm rot="10800000" flipH="1">
              <a:off x="4485"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2" name="Freeform 36"/>
            <p:cNvSpPr>
              <a:spLocks/>
            </p:cNvSpPr>
            <p:nvPr/>
          </p:nvSpPr>
          <p:spPr bwMode="auto">
            <a:xfrm rot="10800000" flipH="1">
              <a:off x="4884"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3" name="Freeform 37"/>
            <p:cNvSpPr>
              <a:spLocks/>
            </p:cNvSpPr>
            <p:nvPr/>
          </p:nvSpPr>
          <p:spPr bwMode="auto">
            <a:xfrm rot="10800000" flipH="1">
              <a:off x="5744" y="61"/>
              <a:ext cx="208" cy="192"/>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4" name="Freeform 38"/>
            <p:cNvSpPr>
              <a:spLocks/>
            </p:cNvSpPr>
            <p:nvPr/>
          </p:nvSpPr>
          <p:spPr bwMode="auto">
            <a:xfrm rot="10800000" flipH="1">
              <a:off x="6164"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5" name="Freeform 39"/>
            <p:cNvSpPr>
              <a:spLocks/>
            </p:cNvSpPr>
            <p:nvPr/>
          </p:nvSpPr>
          <p:spPr bwMode="auto">
            <a:xfrm rot="10800000" flipH="1">
              <a:off x="6574" y="92"/>
              <a:ext cx="176" cy="160"/>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6" name="Freeform 40"/>
            <p:cNvSpPr>
              <a:spLocks/>
            </p:cNvSpPr>
            <p:nvPr/>
          </p:nvSpPr>
          <p:spPr bwMode="auto">
            <a:xfrm rot="10800000" flipH="1">
              <a:off x="6963" y="92"/>
              <a:ext cx="176" cy="160"/>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7" name="Freeform 41"/>
            <p:cNvSpPr>
              <a:spLocks/>
            </p:cNvSpPr>
            <p:nvPr/>
          </p:nvSpPr>
          <p:spPr bwMode="auto">
            <a:xfrm rot="10800000" flipH="1">
              <a:off x="7352" y="102"/>
              <a:ext cx="160" cy="152"/>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8" name="Freeform 42"/>
            <p:cNvSpPr>
              <a:spLocks/>
            </p:cNvSpPr>
            <p:nvPr/>
          </p:nvSpPr>
          <p:spPr bwMode="auto">
            <a:xfrm rot="10800000" flipH="1">
              <a:off x="7731" y="112"/>
              <a:ext cx="152" cy="144"/>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sp>
          <p:nvSpPr>
            <p:cNvPr id="183339" name="Freeform 43"/>
            <p:cNvSpPr>
              <a:spLocks/>
            </p:cNvSpPr>
            <p:nvPr/>
          </p:nvSpPr>
          <p:spPr bwMode="auto">
            <a:xfrm rot="10800000" flipH="1">
              <a:off x="2844" y="81"/>
              <a:ext cx="184" cy="176"/>
            </a:xfrm>
            <a:custGeom>
              <a:avLst/>
              <a:gdLst>
                <a:gd name="T0" fmla="*/ 0 w 14131"/>
                <a:gd name="T1" fmla="+- 0 4008 3514"/>
                <a:gd name="T2" fmla="*/ 4008 h 14926"/>
                <a:gd name="T3" fmla="*/ 11097 w 14131"/>
                <a:gd name="T4" fmla="+- 0 18037 3514"/>
                <a:gd name="T5" fmla="*/ 18037 h 14926"/>
                <a:gd name="T6" fmla="*/ 0 w 14131"/>
                <a:gd name="T7" fmla="+- 0 4008 3514"/>
                <a:gd name="T8" fmla="*/ 4008 h 14926"/>
                <a:gd name="T9" fmla="*/ 0 w 14131"/>
                <a:gd name="T10" fmla="+- 0 4008 3514"/>
                <a:gd name="T11" fmla="*/ 4008 h 14926"/>
              </a:gdLst>
              <a:ahLst/>
              <a:cxnLst>
                <a:cxn ang="0">
                  <a:pos x="T0" y="T2"/>
                </a:cxn>
                <a:cxn ang="0">
                  <a:pos x="T3" y="T5"/>
                </a:cxn>
                <a:cxn ang="0">
                  <a:pos x="T6" y="T8"/>
                </a:cxn>
                <a:cxn ang="0">
                  <a:pos x="T9" y="T11"/>
                </a:cxn>
              </a:cxnLst>
              <a:rect l="0" t="0" r="r" b="b"/>
              <a:pathLst>
                <a:path w="14131" h="14926">
                  <a:moveTo>
                    <a:pt x="0" y="494"/>
                  </a:moveTo>
                  <a:cubicBezTo>
                    <a:pt x="0" y="494"/>
                    <a:pt x="594" y="10960"/>
                    <a:pt x="11097" y="14523"/>
                  </a:cubicBezTo>
                  <a:cubicBezTo>
                    <a:pt x="21600" y="18086"/>
                    <a:pt x="1585" y="-3514"/>
                    <a:pt x="0" y="494"/>
                  </a:cubicBezTo>
                  <a:close/>
                  <a:moveTo>
                    <a:pt x="0" y="494"/>
                  </a:moveTo>
                </a:path>
              </a:pathLst>
            </a:custGeom>
            <a:gradFill rotWithShape="0">
              <a:gsLst>
                <a:gs pos="0">
                  <a:srgbClr val="00FF00"/>
                </a:gs>
                <a:gs pos="100000">
                  <a:srgbClr val="008040"/>
                </a:gs>
              </a:gsLst>
              <a:lin ang="19860000" scaled="1"/>
            </a:gradFill>
            <a:ln w="6350" cap="flat">
              <a:solidFill>
                <a:schemeClr val="tx1"/>
              </a:solidFill>
              <a:prstDash val="solid"/>
              <a:miter lim="800000"/>
              <a:headEnd type="none" w="med" len="med"/>
              <a:tailEnd type="none" w="med" len="med"/>
            </a:ln>
            <a:effectLst>
              <a:outerShdw blurRad="38100" dist="12699" dir="5400000" algn="ctr" rotWithShape="0">
                <a:schemeClr val="bg2">
                  <a:alpha val="50000"/>
                </a:schemeClr>
              </a:outerShdw>
            </a:effectLst>
          </p:spPr>
          <p:txBody>
            <a:bodyPr lIns="0" tIns="0" rIns="0" bIns="0"/>
            <a:lstStyle/>
            <a:p>
              <a:endParaRPr lang="en-US"/>
            </a:p>
          </p:txBody>
        </p:sp>
      </p:grpSp>
      <p:sp>
        <p:nvSpPr>
          <p:cNvPr id="183376" name="Rectangle 80"/>
          <p:cNvSpPr>
            <a:spLocks/>
          </p:cNvSpPr>
          <p:nvPr/>
        </p:nvSpPr>
        <p:spPr bwMode="auto">
          <a:xfrm>
            <a:off x="239712" y="8261350"/>
            <a:ext cx="122062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dirty="0">
                <a:solidFill>
                  <a:schemeClr val="tx1"/>
                </a:solidFill>
                <a:ea typeface="ＭＳ Ｐゴシック" charset="0"/>
                <a:cs typeface="Optima" charset="0"/>
              </a:rPr>
              <a:t>Model 1: </a:t>
            </a:r>
            <a:r>
              <a:rPr lang="en-US" dirty="0">
                <a:solidFill>
                  <a:srgbClr val="FF0000"/>
                </a:solidFill>
                <a:ea typeface="ＭＳ Ｐゴシック" charset="0"/>
                <a:cs typeface="Optima" charset="0"/>
              </a:rPr>
              <a:t>Rate A</a:t>
            </a:r>
            <a:r>
              <a:rPr lang="en-US" dirty="0">
                <a:solidFill>
                  <a:schemeClr val="tx1"/>
                </a:solidFill>
                <a:ea typeface="ＭＳ Ｐゴシック" charset="0"/>
                <a:cs typeface="Optima" charset="0"/>
              </a:rPr>
              <a:t> = </a:t>
            </a:r>
            <a:r>
              <a:rPr lang="en-US" dirty="0">
                <a:solidFill>
                  <a:srgbClr val="0000FF"/>
                </a:solidFill>
                <a:ea typeface="ＭＳ Ｐゴシック" charset="0"/>
                <a:cs typeface="Optima" charset="0"/>
              </a:rPr>
              <a:t>Rate B</a:t>
            </a:r>
          </a:p>
          <a:p>
            <a:pPr algn="l"/>
            <a:r>
              <a:rPr lang="en-US" dirty="0">
                <a:solidFill>
                  <a:schemeClr val="tx1"/>
                </a:solidFill>
                <a:ea typeface="ＭＳ Ｐゴシック" charset="0"/>
                <a:cs typeface="Optima" charset="0"/>
              </a:rPr>
              <a:t>Model 2: </a:t>
            </a:r>
            <a:r>
              <a:rPr lang="en-US" dirty="0">
                <a:solidFill>
                  <a:srgbClr val="FF0000"/>
                </a:solidFill>
                <a:ea typeface="ＭＳ Ｐゴシック" charset="0"/>
                <a:cs typeface="Optima" charset="0"/>
              </a:rPr>
              <a:t>Rate A</a:t>
            </a:r>
            <a:r>
              <a:rPr lang="en-US" dirty="0">
                <a:solidFill>
                  <a:schemeClr val="tx1"/>
                </a:solidFill>
                <a:ea typeface="ＭＳ Ｐゴシック" charset="0"/>
                <a:cs typeface="Optima" charset="0"/>
              </a:rPr>
              <a:t>, </a:t>
            </a:r>
            <a:r>
              <a:rPr lang="en-US" dirty="0">
                <a:solidFill>
                  <a:srgbClr val="0000FF"/>
                </a:solidFill>
                <a:ea typeface="ＭＳ Ｐゴシック" charset="0"/>
                <a:cs typeface="Optima" charset="0"/>
              </a:rPr>
              <a:t>Rate B</a:t>
            </a:r>
            <a:r>
              <a:rPr lang="en-US" dirty="0">
                <a:solidFill>
                  <a:schemeClr val="tx1"/>
                </a:solidFill>
                <a:ea typeface="ＭＳ Ｐゴシック" charset="0"/>
                <a:cs typeface="Optima" charset="0"/>
              </a:rPr>
              <a:t> </a:t>
            </a:r>
            <a:r>
              <a:rPr lang="en-US" dirty="0" smtClean="0">
                <a:solidFill>
                  <a:schemeClr val="tx1"/>
                </a:solidFill>
                <a:ea typeface="ＭＳ Ｐゴシック" charset="0"/>
                <a:cs typeface="Optima" charset="0"/>
              </a:rPr>
              <a:t>is smaller than </a:t>
            </a:r>
            <a:r>
              <a:rPr lang="en-US" dirty="0" smtClean="0">
                <a:solidFill>
                  <a:srgbClr val="FF0000"/>
                </a:solidFill>
                <a:ea typeface="ＭＳ Ｐゴシック" charset="0"/>
                <a:cs typeface="Optima" charset="0"/>
              </a:rPr>
              <a:t>Rate </a:t>
            </a:r>
            <a:r>
              <a:rPr lang="en-US" dirty="0">
                <a:solidFill>
                  <a:srgbClr val="FF0000"/>
                </a:solidFill>
                <a:ea typeface="ＭＳ Ｐゴシック" charset="0"/>
                <a:cs typeface="Optima" charset="0"/>
              </a:rPr>
              <a:t>A</a:t>
            </a:r>
            <a:r>
              <a:rPr lang="en-US" dirty="0" smtClean="0">
                <a:solidFill>
                  <a:schemeClr val="tx1"/>
                </a:solidFill>
                <a:ea typeface="ＭＳ Ｐゴシック" charset="0"/>
                <a:cs typeface="Optima" charset="0"/>
              </a:rPr>
              <a:t>  </a:t>
            </a:r>
            <a:endParaRPr lang="en-US" dirty="0">
              <a:solidFill>
                <a:schemeClr val="tx1"/>
              </a:solidFill>
              <a:ea typeface="ＭＳ Ｐゴシック" charset="0"/>
              <a:cs typeface="Optima" charset="0"/>
            </a:endParaRPr>
          </a:p>
        </p:txBody>
      </p:sp>
      <p:cxnSp>
        <p:nvCxnSpPr>
          <p:cNvPr id="87" name="Straight Connector 86"/>
          <p:cNvCxnSpPr/>
          <p:nvPr/>
        </p:nvCxnSpPr>
        <p:spPr bwMode="auto">
          <a:xfrm flipV="1">
            <a:off x="595924" y="2977561"/>
            <a:ext cx="0" cy="635000"/>
          </a:xfrm>
          <a:prstGeom prst="line">
            <a:avLst/>
          </a:prstGeom>
          <a:solidFill>
            <a:srgbClr val="FFFFFF"/>
          </a:solidFill>
          <a:ln w="1016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8" name="Straight Connector 87"/>
          <p:cNvCxnSpPr/>
          <p:nvPr/>
        </p:nvCxnSpPr>
        <p:spPr bwMode="auto">
          <a:xfrm>
            <a:off x="254000" y="3028463"/>
            <a:ext cx="762000" cy="0"/>
          </a:xfrm>
          <a:prstGeom prst="line">
            <a:avLst/>
          </a:prstGeom>
          <a:solidFill>
            <a:srgbClr val="FFFFFF"/>
          </a:solidFill>
          <a:ln w="1016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9" name="Group 88"/>
          <p:cNvGrpSpPr/>
          <p:nvPr/>
        </p:nvGrpSpPr>
        <p:grpSpPr>
          <a:xfrm>
            <a:off x="4749800" y="2209800"/>
            <a:ext cx="3352800" cy="2362200"/>
            <a:chOff x="4978400" y="2133600"/>
            <a:chExt cx="3352800" cy="2362200"/>
          </a:xfrm>
        </p:grpSpPr>
        <p:sp>
          <p:nvSpPr>
            <p:cNvPr id="90" name="Rectangle 46"/>
            <p:cNvSpPr>
              <a:spLocks/>
            </p:cNvSpPr>
            <p:nvPr/>
          </p:nvSpPr>
          <p:spPr bwMode="auto">
            <a:xfrm rot="5400000">
              <a:off x="7105650" y="2597150"/>
              <a:ext cx="10414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1" name="Rectangle 47"/>
            <p:cNvSpPr>
              <a:spLocks/>
            </p:cNvSpPr>
            <p:nvPr/>
          </p:nvSpPr>
          <p:spPr bwMode="auto">
            <a:xfrm rot="5400000">
              <a:off x="6356350" y="26860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2" name="Rectangle 48"/>
            <p:cNvSpPr>
              <a:spLocks/>
            </p:cNvSpPr>
            <p:nvPr/>
          </p:nvSpPr>
          <p:spPr bwMode="auto">
            <a:xfrm rot="5400000">
              <a:off x="5708650" y="26987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3" name="Rectangle 49"/>
            <p:cNvSpPr>
              <a:spLocks/>
            </p:cNvSpPr>
            <p:nvPr/>
          </p:nvSpPr>
          <p:spPr bwMode="auto">
            <a:xfrm rot="5400000">
              <a:off x="5073650" y="26987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4" name="Rectangle 50"/>
            <p:cNvSpPr>
              <a:spLocks/>
            </p:cNvSpPr>
            <p:nvPr/>
          </p:nvSpPr>
          <p:spPr bwMode="auto">
            <a:xfrm rot="5400000">
              <a:off x="4425950" y="2698750"/>
              <a:ext cx="1219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5" name="Rectangle 51"/>
            <p:cNvSpPr>
              <a:spLocks/>
            </p:cNvSpPr>
            <p:nvPr/>
          </p:nvSpPr>
          <p:spPr bwMode="auto">
            <a:xfrm>
              <a:off x="4978400" y="3251200"/>
              <a:ext cx="1727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6" name="Rectangle 52"/>
            <p:cNvSpPr>
              <a:spLocks/>
            </p:cNvSpPr>
            <p:nvPr/>
          </p:nvSpPr>
          <p:spPr bwMode="auto">
            <a:xfrm>
              <a:off x="6350000" y="3238500"/>
              <a:ext cx="5969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7" name="Rectangle 53"/>
            <p:cNvSpPr>
              <a:spLocks/>
            </p:cNvSpPr>
            <p:nvPr/>
          </p:nvSpPr>
          <p:spPr bwMode="auto">
            <a:xfrm>
              <a:off x="5549900" y="3517900"/>
              <a:ext cx="24511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8" name="Rectangle 54"/>
            <p:cNvSpPr>
              <a:spLocks/>
            </p:cNvSpPr>
            <p:nvPr/>
          </p:nvSpPr>
          <p:spPr bwMode="auto">
            <a:xfrm rot="5400000">
              <a:off x="5480050" y="3397250"/>
              <a:ext cx="2540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9" name="Rectangle 55"/>
            <p:cNvSpPr>
              <a:spLocks/>
            </p:cNvSpPr>
            <p:nvPr/>
          </p:nvSpPr>
          <p:spPr bwMode="auto">
            <a:xfrm rot="5400000">
              <a:off x="7734300" y="3251200"/>
              <a:ext cx="4191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0" name="Rectangle 56"/>
            <p:cNvSpPr>
              <a:spLocks/>
            </p:cNvSpPr>
            <p:nvPr/>
          </p:nvSpPr>
          <p:spPr bwMode="auto">
            <a:xfrm>
              <a:off x="7569200" y="3060700"/>
              <a:ext cx="7112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1" name="Rectangle 57"/>
            <p:cNvSpPr>
              <a:spLocks/>
            </p:cNvSpPr>
            <p:nvPr/>
          </p:nvSpPr>
          <p:spPr bwMode="auto">
            <a:xfrm rot="5400000">
              <a:off x="8013700" y="2857500"/>
              <a:ext cx="5207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 name="Rectangle 58"/>
            <p:cNvSpPr>
              <a:spLocks/>
            </p:cNvSpPr>
            <p:nvPr/>
          </p:nvSpPr>
          <p:spPr bwMode="auto">
            <a:xfrm rot="5400000">
              <a:off x="6318250" y="3981450"/>
              <a:ext cx="9144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cxnSp>
          <p:nvCxnSpPr>
            <p:cNvPr id="103" name="Straight Connector 102"/>
            <p:cNvCxnSpPr>
              <a:endCxn id="100" idx="1"/>
            </p:cNvCxnSpPr>
            <p:nvPr/>
          </p:nvCxnSpPr>
          <p:spPr bwMode="auto">
            <a:xfrm flipH="1" flipV="1">
              <a:off x="7569200" y="3117850"/>
              <a:ext cx="731520" cy="0"/>
            </a:xfrm>
            <a:prstGeom prst="line">
              <a:avLst/>
            </a:prstGeom>
            <a:solidFill>
              <a:srgbClr val="FFFFFF"/>
            </a:solidFill>
            <a:ln w="1016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04" name="Rectangle 45"/>
          <p:cNvSpPr>
            <a:spLocks/>
          </p:cNvSpPr>
          <p:nvPr/>
        </p:nvSpPr>
        <p:spPr bwMode="auto">
          <a:xfrm rot="5400000">
            <a:off x="10680700" y="3213100"/>
            <a:ext cx="1206500" cy="114300"/>
          </a:xfrm>
          <a:prstGeom prst="rect">
            <a:avLst/>
          </a:prstGeom>
          <a:solidFill>
            <a:srgbClr val="FF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cxnSp>
        <p:nvCxnSpPr>
          <p:cNvPr id="108" name="Straight Connector 107"/>
          <p:cNvCxnSpPr/>
          <p:nvPr/>
        </p:nvCxnSpPr>
        <p:spPr bwMode="auto">
          <a:xfrm flipV="1">
            <a:off x="8043986" y="2514600"/>
            <a:ext cx="0" cy="254000"/>
          </a:xfrm>
          <a:prstGeom prst="line">
            <a:avLst/>
          </a:prstGeom>
          <a:solidFill>
            <a:srgbClr val="FFFFFF"/>
          </a:solidFill>
          <a:ln w="1016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5" name="Rectangle 73"/>
          <p:cNvSpPr>
            <a:spLocks/>
          </p:cNvSpPr>
          <p:nvPr/>
        </p:nvSpPr>
        <p:spPr bwMode="auto">
          <a:xfrm>
            <a:off x="254000" y="3505200"/>
            <a:ext cx="622300" cy="177800"/>
          </a:xfrm>
          <a:prstGeom prst="rect">
            <a:avLst/>
          </a:prstGeom>
          <a:solidFill>
            <a:srgbClr val="FFFF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83" name="Rectangle 59"/>
          <p:cNvSpPr>
            <a:spLocks/>
          </p:cNvSpPr>
          <p:nvPr/>
        </p:nvSpPr>
        <p:spPr bwMode="auto">
          <a:xfrm>
            <a:off x="6273800" y="4419600"/>
            <a:ext cx="622300" cy="177800"/>
          </a:xfrm>
          <a:prstGeom prst="rect">
            <a:avLst/>
          </a:prstGeom>
          <a:solidFill>
            <a:srgbClr val="FFFF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84" name="Rectangle 60"/>
          <p:cNvSpPr>
            <a:spLocks/>
          </p:cNvSpPr>
          <p:nvPr/>
        </p:nvSpPr>
        <p:spPr bwMode="auto">
          <a:xfrm>
            <a:off x="7785100" y="2719435"/>
            <a:ext cx="622300" cy="177800"/>
          </a:xfrm>
          <a:prstGeom prst="rect">
            <a:avLst/>
          </a:prstGeom>
          <a:solidFill>
            <a:srgbClr val="FFFF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
        <p:nvSpPr>
          <p:cNvPr id="86" name="Rectangle 74"/>
          <p:cNvSpPr>
            <a:spLocks/>
          </p:cNvSpPr>
          <p:nvPr/>
        </p:nvSpPr>
        <p:spPr bwMode="auto">
          <a:xfrm>
            <a:off x="10998200" y="3733800"/>
            <a:ext cx="622300" cy="177800"/>
          </a:xfrm>
          <a:prstGeom prst="rect">
            <a:avLst/>
          </a:prstGeom>
          <a:solidFill>
            <a:srgbClr val="FFFF00"/>
          </a:solidFill>
          <a:ln w="2540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spTree>
    <p:extLst>
      <p:ext uri="{BB962C8B-B14F-4D97-AF65-F5344CB8AC3E}">
        <p14:creationId xmlns:p14="http://schemas.microsoft.com/office/powerpoint/2010/main" val="2695855494"/>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1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900" y="76200"/>
            <a:ext cx="6438900" cy="952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7715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900" y="290513"/>
            <a:ext cx="1870075" cy="2519362"/>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7155" name="Rectangle 3"/>
          <p:cNvSpPr>
            <a:spLocks/>
          </p:cNvSpPr>
          <p:nvPr/>
        </p:nvSpPr>
        <p:spPr bwMode="auto">
          <a:xfrm>
            <a:off x="7099300" y="444500"/>
            <a:ext cx="5791200" cy="800100"/>
          </a:xfrm>
          <a:prstGeom prst="rect">
            <a:avLst/>
          </a:prstGeom>
          <a:solidFill>
            <a:schemeClr val="accent1"/>
          </a:solidFill>
          <a:ln w="6350" cap="flat">
            <a:solidFill>
              <a:schemeClr val="tx1"/>
            </a:solidFill>
            <a:prstDash val="solid"/>
            <a:miter lim="800000"/>
            <a:headEnd type="none" w="med" len="med"/>
            <a:tailEnd type="none" w="med" len="med"/>
          </a:ln>
          <a:effectLst>
            <a:outerShdw blurRad="127000" dist="76199" dir="2700000" algn="ctr" rotWithShape="0">
              <a:schemeClr val="bg2">
                <a:alpha val="75000"/>
              </a:schemeClr>
            </a:outerShdw>
          </a:effectLst>
        </p:spPr>
        <p:txBody>
          <a:bodyPr lIns="0" tIns="0" rIns="0" bIns="0"/>
          <a:lstStyle/>
          <a:p>
            <a:endParaRPr lang="en-US"/>
          </a:p>
        </p:txBody>
      </p:sp>
      <p:pic>
        <p:nvPicPr>
          <p:cNvPr id="177156" name="Picture 4"/>
          <p:cNvPicPr>
            <a:picLocks noChangeAspect="1" noChangeArrowheads="1"/>
          </p:cNvPicPr>
          <p:nvPr/>
        </p:nvPicPr>
        <p:blipFill>
          <a:blip r:embed="rId5">
            <a:extLst>
              <a:ext uri="{28A0092B-C50C-407E-A947-70E740481C1C}">
                <a14:useLocalDpi xmlns:a14="http://schemas.microsoft.com/office/drawing/2010/main" val="0"/>
              </a:ext>
            </a:extLst>
          </a:blip>
          <a:srcRect l="4338" t="4855" r="35269" b="88120"/>
          <a:stretch>
            <a:fillRect/>
          </a:stretch>
        </p:blipFill>
        <p:spPr bwMode="auto">
          <a:xfrm>
            <a:off x="7073900" y="444500"/>
            <a:ext cx="58324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cap="flat">
                <a:solidFill>
                  <a:schemeClr val="tx1"/>
                </a:solidFill>
                <a:miter lim="800000"/>
                <a:headEnd/>
                <a:tailEnd/>
              </a14:hiddenLine>
            </a:ext>
          </a:extLst>
        </p:spPr>
      </p:pic>
      <p:sp>
        <p:nvSpPr>
          <p:cNvPr id="177157" name="Rectangle 5"/>
          <p:cNvSpPr>
            <a:spLocks/>
          </p:cNvSpPr>
          <p:nvPr/>
        </p:nvSpPr>
        <p:spPr bwMode="auto">
          <a:xfrm>
            <a:off x="7835900" y="1778000"/>
            <a:ext cx="4305300" cy="612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marL="177800" indent="-177800" algn="l">
              <a:buSzPct val="88000"/>
              <a:buFont typeface="Zapf Dingbats" charset="0"/>
              <a:buChar char="✦"/>
            </a:pPr>
            <a:r>
              <a:rPr lang="en-US" sz="4400">
                <a:solidFill>
                  <a:schemeClr val="tx1"/>
                </a:solidFill>
                <a:ea typeface="ＭＳ Ｐゴシック" charset="0"/>
                <a:cs typeface="Optima" charset="0"/>
              </a:rPr>
              <a:t> Estimate rates </a:t>
            </a:r>
            <a:r>
              <a:rPr lang="en-US" sz="4400">
                <a:solidFill>
                  <a:srgbClr val="FF0000"/>
                </a:solidFill>
                <a:ea typeface="ＭＳ Ｐゴシック" charset="0"/>
                <a:cs typeface="Optima" charset="0"/>
              </a:rPr>
              <a:t>A</a:t>
            </a:r>
            <a:r>
              <a:rPr lang="en-US" sz="4400">
                <a:solidFill>
                  <a:schemeClr val="tx1"/>
                </a:solidFill>
                <a:ea typeface="ＭＳ Ｐゴシック" charset="0"/>
                <a:cs typeface="Optima" charset="0"/>
              </a:rPr>
              <a:t>, </a:t>
            </a:r>
            <a:r>
              <a:rPr lang="en-US" sz="4400">
                <a:solidFill>
                  <a:srgbClr val="400080"/>
                </a:solidFill>
                <a:ea typeface="ＭＳ Ｐゴシック" charset="0"/>
                <a:cs typeface="Optima" charset="0"/>
              </a:rPr>
              <a:t>B</a:t>
            </a:r>
            <a:r>
              <a:rPr lang="en-US" sz="4400">
                <a:solidFill>
                  <a:schemeClr val="tx1"/>
                </a:solidFill>
                <a:ea typeface="ＭＳ Ｐゴシック" charset="0"/>
                <a:cs typeface="Optima" charset="0"/>
              </a:rPr>
              <a:t>, and </a:t>
            </a:r>
            <a:r>
              <a:rPr lang="en-US" sz="4400">
                <a:solidFill>
                  <a:srgbClr val="0000FF"/>
                </a:solidFill>
                <a:ea typeface="ＭＳ Ｐゴシック" charset="0"/>
                <a:cs typeface="Optima" charset="0"/>
              </a:rPr>
              <a:t>C</a:t>
            </a:r>
          </a:p>
          <a:p>
            <a:pPr marL="177800" indent="-177800" algn="l">
              <a:buSzPct val="88000"/>
              <a:buFont typeface="Zapf Dingbats" charset="0"/>
              <a:buChar char="✦"/>
            </a:pPr>
            <a:endParaRPr lang="en-US" sz="4400">
              <a:solidFill>
                <a:srgbClr val="0000FF"/>
              </a:solidFill>
              <a:ea typeface="ＭＳ Ｐゴシック" charset="0"/>
              <a:cs typeface="Optima" charset="0"/>
            </a:endParaRPr>
          </a:p>
          <a:p>
            <a:pPr marL="177800" indent="-177800" algn="l">
              <a:buSzPct val="88000"/>
              <a:buFont typeface="Zapf Dingbats" charset="0"/>
              <a:buChar char="✦"/>
            </a:pPr>
            <a:r>
              <a:rPr lang="en-US" sz="4400">
                <a:solidFill>
                  <a:schemeClr val="tx1"/>
                </a:solidFill>
                <a:ea typeface="ＭＳ Ｐゴシック" charset="0"/>
                <a:cs typeface="Optima" charset="0"/>
              </a:rPr>
              <a:t> Stretch tree based on these rates</a:t>
            </a:r>
          </a:p>
          <a:p>
            <a:pPr marL="177800" indent="-177800" algn="l">
              <a:buSzPct val="88000"/>
              <a:buFont typeface="Zapf Dingbats" charset="0"/>
              <a:buChar char="✦"/>
            </a:pPr>
            <a:endParaRPr lang="en-US" sz="4400">
              <a:solidFill>
                <a:schemeClr val="tx1"/>
              </a:solidFill>
              <a:ea typeface="ＭＳ Ｐゴシック" charset="0"/>
              <a:cs typeface="Optima" charset="0"/>
            </a:endParaRPr>
          </a:p>
          <a:p>
            <a:pPr marL="177800" indent="-177800" algn="l">
              <a:buSzPct val="88000"/>
              <a:buFont typeface="Zapf Dingbats" charset="0"/>
              <a:buChar char="✦"/>
            </a:pPr>
            <a:r>
              <a:rPr lang="en-US" sz="4400">
                <a:solidFill>
                  <a:schemeClr val="tx1"/>
                </a:solidFill>
                <a:ea typeface="ＭＳ Ｐゴシック" charset="0"/>
                <a:cs typeface="Optima" charset="0"/>
              </a:rPr>
              <a:t> Estimate states on stretched tree</a:t>
            </a:r>
          </a:p>
        </p:txBody>
      </p:sp>
      <p:sp>
        <p:nvSpPr>
          <p:cNvPr id="177158" name="Rectangle 6"/>
          <p:cNvSpPr>
            <a:spLocks/>
          </p:cNvSpPr>
          <p:nvPr/>
        </p:nvSpPr>
        <p:spPr bwMode="auto">
          <a:xfrm>
            <a:off x="2857500" y="5346700"/>
            <a:ext cx="2489200" cy="685800"/>
          </a:xfrm>
          <a:prstGeom prst="rect">
            <a:avLst/>
          </a:prstGeom>
          <a:solidFill>
            <a:srgbClr val="FF0000">
              <a:alpha val="43983"/>
            </a:srgbClr>
          </a:solidFill>
          <a:ln>
            <a:noFill/>
          </a:ln>
          <a:extLst>
            <a:ext uri="{91240B29-F687-4F45-9708-019B960494DF}">
              <a14:hiddenLine xmlns:a14="http://schemas.microsoft.com/office/drawing/2010/main" w="25400" cap="flat">
                <a:solidFill>
                  <a:schemeClr val="tx1">
                    <a:alpha val="43983"/>
                  </a:schemeClr>
                </a:solidFill>
                <a:miter lim="800000"/>
                <a:headEnd type="none" w="med" len="med"/>
                <a:tailEnd type="none" w="med" len="med"/>
              </a14:hiddenLine>
            </a:ext>
          </a:extLst>
        </p:spPr>
        <p:txBody>
          <a:bodyPr lIns="0" tIns="0" rIns="0" bIns="0"/>
          <a:lstStyle/>
          <a:p>
            <a:endParaRPr lang="en-US"/>
          </a:p>
        </p:txBody>
      </p:sp>
      <p:sp>
        <p:nvSpPr>
          <p:cNvPr id="177159" name="Rectangle 7"/>
          <p:cNvSpPr>
            <a:spLocks/>
          </p:cNvSpPr>
          <p:nvPr/>
        </p:nvSpPr>
        <p:spPr bwMode="auto">
          <a:xfrm>
            <a:off x="1397000" y="5651500"/>
            <a:ext cx="1460500" cy="228600"/>
          </a:xfrm>
          <a:prstGeom prst="rect">
            <a:avLst/>
          </a:prstGeom>
          <a:solidFill>
            <a:srgbClr val="400080">
              <a:alpha val="43983"/>
            </a:srgbClr>
          </a:solidFill>
          <a:ln>
            <a:noFill/>
          </a:ln>
          <a:extLst>
            <a:ext uri="{91240B29-F687-4F45-9708-019B960494DF}">
              <a14:hiddenLine xmlns:a14="http://schemas.microsoft.com/office/drawing/2010/main" w="25400" cap="flat">
                <a:solidFill>
                  <a:schemeClr val="tx1">
                    <a:alpha val="43983"/>
                  </a:schemeClr>
                </a:solidFill>
                <a:miter lim="800000"/>
                <a:headEnd type="none" w="med" len="med"/>
                <a:tailEnd type="none" w="med" len="med"/>
              </a14:hiddenLine>
            </a:ext>
          </a:extLst>
        </p:spPr>
        <p:txBody>
          <a:bodyPr lIns="0" tIns="0" rIns="0" bIns="0"/>
          <a:lstStyle/>
          <a:p>
            <a:endParaRPr lang="en-US"/>
          </a:p>
        </p:txBody>
      </p:sp>
      <p:sp>
        <p:nvSpPr>
          <p:cNvPr id="177160" name="Rectangle 8"/>
          <p:cNvSpPr>
            <a:spLocks/>
          </p:cNvSpPr>
          <p:nvPr/>
        </p:nvSpPr>
        <p:spPr bwMode="auto">
          <a:xfrm>
            <a:off x="2730500" y="292100"/>
            <a:ext cx="2616200" cy="4927600"/>
          </a:xfrm>
          <a:prstGeom prst="rect">
            <a:avLst/>
          </a:prstGeom>
          <a:solidFill>
            <a:srgbClr val="0080FF">
              <a:alpha val="43983"/>
            </a:srgbClr>
          </a:solidFill>
          <a:ln>
            <a:noFill/>
          </a:ln>
          <a:extLst>
            <a:ext uri="{91240B29-F687-4F45-9708-019B960494DF}">
              <a14:hiddenLine xmlns:a14="http://schemas.microsoft.com/office/drawing/2010/main" w="25400" cap="flat">
                <a:solidFill>
                  <a:schemeClr val="tx1">
                    <a:alpha val="43983"/>
                  </a:schemeClr>
                </a:solidFill>
                <a:miter lim="800000"/>
                <a:headEnd type="none" w="med" len="med"/>
                <a:tailEnd type="none" w="med" len="med"/>
              </a14:hiddenLine>
            </a:ext>
          </a:extLst>
        </p:spPr>
        <p:txBody>
          <a:bodyPr lIns="0" tIns="0" rIns="0" bIns="0"/>
          <a:lstStyle/>
          <a:p>
            <a:endParaRPr lang="en-US"/>
          </a:p>
        </p:txBody>
      </p:sp>
      <p:sp>
        <p:nvSpPr>
          <p:cNvPr id="177161" name="Rectangle 9"/>
          <p:cNvSpPr>
            <a:spLocks/>
          </p:cNvSpPr>
          <p:nvPr/>
        </p:nvSpPr>
        <p:spPr bwMode="auto">
          <a:xfrm>
            <a:off x="1168400" y="4356100"/>
            <a:ext cx="1562100" cy="342900"/>
          </a:xfrm>
          <a:prstGeom prst="rect">
            <a:avLst/>
          </a:prstGeom>
          <a:solidFill>
            <a:srgbClr val="0080FF">
              <a:alpha val="43983"/>
            </a:srgbClr>
          </a:solidFill>
          <a:ln>
            <a:noFill/>
          </a:ln>
          <a:extLst>
            <a:ext uri="{91240B29-F687-4F45-9708-019B960494DF}">
              <a14:hiddenLine xmlns:a14="http://schemas.microsoft.com/office/drawing/2010/main" w="25400" cap="flat">
                <a:solidFill>
                  <a:schemeClr val="tx1">
                    <a:alpha val="43983"/>
                  </a:schemeClr>
                </a:solidFill>
                <a:miter lim="800000"/>
                <a:headEnd type="none" w="med" len="med"/>
                <a:tailEnd type="none" w="med" len="med"/>
              </a14:hiddenLine>
            </a:ext>
          </a:extLst>
        </p:spPr>
        <p:txBody>
          <a:bodyPr lIns="0" tIns="0" rIns="0" bIns="0"/>
          <a:lstStyle/>
          <a:p>
            <a:endParaRPr lang="en-US"/>
          </a:p>
        </p:txBody>
      </p:sp>
      <p:sp>
        <p:nvSpPr>
          <p:cNvPr id="177162" name="Rectangle 10"/>
          <p:cNvSpPr>
            <a:spLocks/>
          </p:cNvSpPr>
          <p:nvPr/>
        </p:nvSpPr>
        <p:spPr bwMode="auto">
          <a:xfrm>
            <a:off x="1168400" y="4699000"/>
            <a:ext cx="228600" cy="2133600"/>
          </a:xfrm>
          <a:prstGeom prst="rect">
            <a:avLst/>
          </a:prstGeom>
          <a:solidFill>
            <a:srgbClr val="0080FF">
              <a:alpha val="43983"/>
            </a:srgbClr>
          </a:solidFill>
          <a:ln>
            <a:noFill/>
          </a:ln>
          <a:extLst>
            <a:ext uri="{91240B29-F687-4F45-9708-019B960494DF}">
              <a14:hiddenLine xmlns:a14="http://schemas.microsoft.com/office/drawing/2010/main" w="25400" cap="flat">
                <a:solidFill>
                  <a:schemeClr val="tx1">
                    <a:alpha val="43983"/>
                  </a:schemeClr>
                </a:solidFill>
                <a:miter lim="800000"/>
                <a:headEnd type="none" w="med" len="med"/>
                <a:tailEnd type="none" w="med" len="med"/>
              </a14:hiddenLine>
            </a:ext>
          </a:extLst>
        </p:spPr>
        <p:txBody>
          <a:bodyPr lIns="0" tIns="0" rIns="0" bIns="0"/>
          <a:lstStyle/>
          <a:p>
            <a:endParaRPr lang="en-US"/>
          </a:p>
        </p:txBody>
      </p:sp>
      <p:sp>
        <p:nvSpPr>
          <p:cNvPr id="177163" name="Rectangle 11"/>
          <p:cNvSpPr>
            <a:spLocks/>
          </p:cNvSpPr>
          <p:nvPr/>
        </p:nvSpPr>
        <p:spPr bwMode="auto">
          <a:xfrm>
            <a:off x="1346200" y="6146800"/>
            <a:ext cx="4013200" cy="685800"/>
          </a:xfrm>
          <a:prstGeom prst="rect">
            <a:avLst/>
          </a:prstGeom>
          <a:solidFill>
            <a:srgbClr val="0080FF">
              <a:alpha val="43983"/>
            </a:srgbClr>
          </a:solidFill>
          <a:ln>
            <a:noFill/>
          </a:ln>
          <a:extLst>
            <a:ext uri="{91240B29-F687-4F45-9708-019B960494DF}">
              <a14:hiddenLine xmlns:a14="http://schemas.microsoft.com/office/drawing/2010/main" w="25400" cap="flat">
                <a:solidFill>
                  <a:schemeClr val="tx1">
                    <a:alpha val="43983"/>
                  </a:schemeClr>
                </a:solidFill>
                <a:miter lim="800000"/>
                <a:headEnd type="none" w="med" len="med"/>
                <a:tailEnd type="none" w="med" len="med"/>
              </a14:hiddenLine>
            </a:ext>
          </a:extLst>
        </p:spPr>
        <p:txBody>
          <a:bodyPr lIns="0" tIns="0" rIns="0" bIns="0"/>
          <a:lstStyle/>
          <a:p>
            <a:endParaRPr lang="en-US"/>
          </a:p>
        </p:txBody>
      </p:sp>
      <p:sp>
        <p:nvSpPr>
          <p:cNvPr id="177164" name="AutoShape 12"/>
          <p:cNvSpPr>
            <a:spLocks/>
          </p:cNvSpPr>
          <p:nvPr/>
        </p:nvSpPr>
        <p:spPr bwMode="auto">
          <a:xfrm>
            <a:off x="2692400" y="5575300"/>
            <a:ext cx="444500" cy="444500"/>
          </a:xfrm>
          <a:custGeom>
            <a:avLst/>
            <a:gdLst/>
            <a:ahLst/>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solidFill>
            <a:srgbClr val="FFFF00"/>
          </a:solidFill>
          <a:ln w="6350" cap="flat">
            <a:solidFill>
              <a:schemeClr val="tx1"/>
            </a:solidFill>
            <a:prstDash val="solid"/>
            <a:miter lim="800000"/>
            <a:headEnd type="none" w="med" len="med"/>
            <a:tailEnd type="none" w="med" len="med"/>
          </a:ln>
        </p:spPr>
        <p:txBody>
          <a:bodyPr lIns="0" tIns="0" rIns="0" bIns="0"/>
          <a:lstStyle/>
          <a:p>
            <a:endParaRPr lang="en-US"/>
          </a:p>
        </p:txBody>
      </p:sp>
      <p:sp>
        <p:nvSpPr>
          <p:cNvPr id="177165" name="AutoShape 13"/>
          <p:cNvSpPr>
            <a:spLocks/>
          </p:cNvSpPr>
          <p:nvPr/>
        </p:nvSpPr>
        <p:spPr bwMode="auto">
          <a:xfrm>
            <a:off x="1117600" y="5575300"/>
            <a:ext cx="444500" cy="444500"/>
          </a:xfrm>
          <a:custGeom>
            <a:avLst/>
            <a:gdLst/>
            <a:ahLst/>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solidFill>
            <a:srgbClr val="FFFF00"/>
          </a:solidFill>
          <a:ln w="6350" cap="flat">
            <a:solidFill>
              <a:schemeClr val="tx1"/>
            </a:solidFill>
            <a:prstDash val="solid"/>
            <a:miter lim="800000"/>
            <a:headEnd type="none" w="med" len="med"/>
            <a:tailEnd type="none" w="med" len="med"/>
          </a:ln>
        </p:spPr>
        <p:txBody>
          <a:bodyPr lIns="0" tIns="0" rIns="0" bIns="0"/>
          <a:lstStyle/>
          <a:p>
            <a:endParaRPr lang="en-US"/>
          </a:p>
        </p:txBody>
      </p:sp>
      <p:sp>
        <p:nvSpPr>
          <p:cNvPr id="177166" name="AutoShape 14"/>
          <p:cNvSpPr>
            <a:spLocks/>
          </p:cNvSpPr>
          <p:nvPr/>
        </p:nvSpPr>
        <p:spPr bwMode="auto">
          <a:xfrm>
            <a:off x="2346325" y="6589713"/>
            <a:ext cx="711200" cy="711200"/>
          </a:xfrm>
          <a:custGeom>
            <a:avLst/>
            <a:gdLst/>
            <a:ahLst/>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noFill/>
          <a:ln w="50800" cap="flat">
            <a:solidFill>
              <a:srgbClr val="FFF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7167" name="AutoShape 15"/>
          <p:cNvSpPr>
            <a:spLocks/>
          </p:cNvSpPr>
          <p:nvPr/>
        </p:nvSpPr>
        <p:spPr bwMode="auto">
          <a:xfrm>
            <a:off x="1208088" y="6589713"/>
            <a:ext cx="711200" cy="711200"/>
          </a:xfrm>
          <a:custGeom>
            <a:avLst/>
            <a:gdLst/>
            <a:ahLst/>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noFill/>
          <a:ln w="50800" cap="flat">
            <a:solidFill>
              <a:srgbClr val="FFFF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nvGrpSpPr>
          <p:cNvPr id="177170" name="Group 18"/>
          <p:cNvGrpSpPr>
            <a:grpSpLocks/>
          </p:cNvGrpSpPr>
          <p:nvPr/>
        </p:nvGrpSpPr>
        <p:grpSpPr bwMode="auto">
          <a:xfrm>
            <a:off x="1208088" y="6589713"/>
            <a:ext cx="1849437" cy="711200"/>
            <a:chOff x="0" y="0"/>
            <a:chExt cx="1164" cy="448"/>
          </a:xfrm>
        </p:grpSpPr>
        <p:sp>
          <p:nvSpPr>
            <p:cNvPr id="177168" name="AutoShape 16"/>
            <p:cNvSpPr>
              <a:spLocks/>
            </p:cNvSpPr>
            <p:nvPr/>
          </p:nvSpPr>
          <p:spPr bwMode="auto">
            <a:xfrm>
              <a:off x="716" y="0"/>
              <a:ext cx="448" cy="448"/>
            </a:xfrm>
            <a:custGeom>
              <a:avLst/>
              <a:gdLst/>
              <a:ahLst/>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77169" name="AutoShape 17"/>
            <p:cNvSpPr>
              <a:spLocks/>
            </p:cNvSpPr>
            <p:nvPr/>
          </p:nvSpPr>
          <p:spPr bwMode="auto">
            <a:xfrm>
              <a:off x="0" y="0"/>
              <a:ext cx="448" cy="448"/>
            </a:xfrm>
            <a:custGeom>
              <a:avLst/>
              <a:gdLst/>
              <a:ahLst/>
              <a:cxnLst/>
              <a:rect l="0" t="0" r="r" b="b"/>
              <a:pathLst>
                <a:path w="22712" h="23880">
                  <a:moveTo>
                    <a:pt x="11356" y="0"/>
                  </a:moveTo>
                  <a:lnTo>
                    <a:pt x="14693" y="7110"/>
                  </a:lnTo>
                  <a:lnTo>
                    <a:pt x="22156" y="8250"/>
                  </a:lnTo>
                  <a:lnTo>
                    <a:pt x="16756" y="13785"/>
                  </a:lnTo>
                  <a:lnTo>
                    <a:pt x="18031" y="21600"/>
                  </a:lnTo>
                  <a:lnTo>
                    <a:pt x="11356" y="17910"/>
                  </a:lnTo>
                  <a:lnTo>
                    <a:pt x="4681" y="21600"/>
                  </a:lnTo>
                  <a:lnTo>
                    <a:pt x="5956" y="13785"/>
                  </a:lnTo>
                  <a:lnTo>
                    <a:pt x="556" y="8250"/>
                  </a:lnTo>
                  <a:lnTo>
                    <a:pt x="8019" y="7110"/>
                  </a:lnTo>
                  <a:lnTo>
                    <a:pt x="11356" y="0"/>
                  </a:lnTo>
                  <a:close/>
                  <a:moveTo>
                    <a:pt x="11356" y="0"/>
                  </a:moveTo>
                </a:path>
              </a:pathLst>
            </a:custGeom>
            <a:noFill/>
            <a:ln w="12700" cap="flat">
              <a:solidFill>
                <a:schemeClr val="tx1"/>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grpSp>
    </p:spTree>
    <p:extLst>
      <p:ext uri="{BB962C8B-B14F-4D97-AF65-F5344CB8AC3E}">
        <p14:creationId xmlns:p14="http://schemas.microsoft.com/office/powerpoint/2010/main" val="202148693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3124200"/>
            <a:ext cx="13004800" cy="6629400"/>
          </a:xfrm>
          <a:prstGeom prst="rect">
            <a:avLst/>
          </a:prstGeom>
          <a:solidFill>
            <a:srgbClr val="FFFFFF"/>
          </a:solidFill>
          <a:ln w="25400"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endParaRPr>
          </a:p>
        </p:txBody>
      </p:sp>
      <p:pic>
        <p:nvPicPr>
          <p:cNvPr id="1751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32150"/>
            <a:ext cx="6421438" cy="552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5106" name="Rectangle 2"/>
          <p:cNvSpPr>
            <a:spLocks/>
          </p:cNvSpPr>
          <p:nvPr/>
        </p:nvSpPr>
        <p:spPr bwMode="auto">
          <a:xfrm>
            <a:off x="11639550" y="8766175"/>
            <a:ext cx="6080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1200">
                <a:solidFill>
                  <a:schemeClr val="tx1"/>
                </a:solidFill>
                <a:latin typeface="Gill Sans" charset="0"/>
                <a:ea typeface="ＭＳ Ｐゴシック" charset="0"/>
                <a:cs typeface="Gill Sans" charset="0"/>
                <a:sym typeface="Gill Sans" charset="0"/>
              </a:rPr>
              <a:t>US FWS</a:t>
            </a:r>
          </a:p>
        </p:txBody>
      </p:sp>
      <p:pic>
        <p:nvPicPr>
          <p:cNvPr id="1751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6650" y="3365500"/>
            <a:ext cx="4514850" cy="590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75108" name="Rectangle 4"/>
          <p:cNvSpPr>
            <a:spLocks/>
          </p:cNvSpPr>
          <p:nvPr/>
        </p:nvSpPr>
        <p:spPr bwMode="auto">
          <a:xfrm>
            <a:off x="7707313" y="3554413"/>
            <a:ext cx="3092450" cy="2162175"/>
          </a:xfrm>
          <a:prstGeom prst="rect">
            <a:avLst/>
          </a:prstGeom>
          <a:solidFill>
            <a:schemeClr val="accent1">
              <a:alpha val="14999"/>
            </a:schemeClr>
          </a:solidFill>
          <a:ln w="12700" cap="flat">
            <a:solidFill>
              <a:srgbClr val="FF0000">
                <a:alpha val="14999"/>
              </a:srgbClr>
            </a:solidFill>
            <a:prstDash val="solid"/>
            <a:miter lim="800000"/>
            <a:headEnd type="none" w="med" len="med"/>
            <a:tailEnd type="none" w="med" len="med"/>
          </a:ln>
        </p:spPr>
        <p:txBody>
          <a:bodyPr lIns="0" tIns="0" rIns="0" bIns="0"/>
          <a:lstStyle/>
          <a:p>
            <a:endParaRPr lang="en-US"/>
          </a:p>
        </p:txBody>
      </p:sp>
      <p:sp>
        <p:nvSpPr>
          <p:cNvPr id="175109" name="Oval 5"/>
          <p:cNvSpPr>
            <a:spLocks/>
          </p:cNvSpPr>
          <p:nvPr/>
        </p:nvSpPr>
        <p:spPr bwMode="auto">
          <a:xfrm>
            <a:off x="10648950" y="4502150"/>
            <a:ext cx="300038" cy="298450"/>
          </a:xfrm>
          <a:prstGeom prst="ellipse">
            <a:avLst/>
          </a:prstGeom>
          <a:solidFill>
            <a:srgbClr val="000000"/>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5110" name="Rectangle 6"/>
          <p:cNvSpPr>
            <a:spLocks/>
          </p:cNvSpPr>
          <p:nvPr/>
        </p:nvSpPr>
        <p:spPr bwMode="auto">
          <a:xfrm>
            <a:off x="8150225" y="5794375"/>
            <a:ext cx="2649538" cy="1230313"/>
          </a:xfrm>
          <a:prstGeom prst="rect">
            <a:avLst/>
          </a:prstGeom>
          <a:solidFill>
            <a:srgbClr val="00FF00">
              <a:alpha val="14999"/>
            </a:srgbClr>
          </a:solidFill>
          <a:ln w="12700" cap="flat">
            <a:solidFill>
              <a:srgbClr val="00FF00">
                <a:alpha val="14999"/>
              </a:srgbClr>
            </a:solidFill>
            <a:prstDash val="solid"/>
            <a:miter lim="800000"/>
            <a:headEnd type="none" w="med" len="med"/>
            <a:tailEnd type="none" w="med" len="med"/>
          </a:ln>
        </p:spPr>
        <p:txBody>
          <a:bodyPr lIns="0" tIns="0" rIns="0" bIns="0"/>
          <a:lstStyle/>
          <a:p>
            <a:endParaRPr lang="en-US"/>
          </a:p>
        </p:txBody>
      </p:sp>
      <p:sp>
        <p:nvSpPr>
          <p:cNvPr id="175111" name="Rectangle 7"/>
          <p:cNvSpPr>
            <a:spLocks/>
          </p:cNvSpPr>
          <p:nvPr/>
        </p:nvSpPr>
        <p:spPr bwMode="auto">
          <a:xfrm>
            <a:off x="10648950" y="6205538"/>
            <a:ext cx="315913" cy="314325"/>
          </a:xfrm>
          <a:prstGeom prst="rect">
            <a:avLst/>
          </a:prstGeom>
          <a:solidFill>
            <a:srgbClr val="FFFFFF"/>
          </a:solidFill>
          <a:ln w="25400" cap="flat">
            <a:solidFill>
              <a:schemeClr val="tx1"/>
            </a:solidFill>
            <a:prstDash val="solid"/>
            <a:miter lim="800000"/>
            <a:headEnd type="none" w="med" len="med"/>
            <a:tailEnd type="none" w="med" len="med"/>
          </a:ln>
        </p:spPr>
        <p:txBody>
          <a:bodyPr lIns="0" tIns="0" rIns="0" bIns="0"/>
          <a:lstStyle/>
          <a:p>
            <a:endParaRPr lang="en-US"/>
          </a:p>
        </p:txBody>
      </p:sp>
      <p:sp>
        <p:nvSpPr>
          <p:cNvPr id="175112" name="Rectangle 8"/>
          <p:cNvSpPr>
            <a:spLocks/>
          </p:cNvSpPr>
          <p:nvPr/>
        </p:nvSpPr>
        <p:spPr bwMode="auto">
          <a:xfrm>
            <a:off x="7124700" y="7040563"/>
            <a:ext cx="3675063" cy="1498600"/>
          </a:xfrm>
          <a:prstGeom prst="rect">
            <a:avLst/>
          </a:prstGeom>
          <a:solidFill>
            <a:srgbClr val="0000FF">
              <a:alpha val="7143"/>
            </a:srgbClr>
          </a:solidFill>
          <a:ln w="12700" cap="flat">
            <a:solidFill>
              <a:srgbClr val="0000FF">
                <a:alpha val="7143"/>
              </a:srgbClr>
            </a:solidFill>
            <a:prstDash val="solid"/>
            <a:miter lim="800000"/>
            <a:headEnd type="none" w="med" len="med"/>
            <a:tailEnd type="none" w="med" len="med"/>
          </a:ln>
        </p:spPr>
        <p:txBody>
          <a:bodyPr lIns="0" tIns="0" rIns="0" bIns="0"/>
          <a:lstStyle/>
          <a:p>
            <a:endParaRPr lang="en-US"/>
          </a:p>
        </p:txBody>
      </p:sp>
      <p:sp>
        <p:nvSpPr>
          <p:cNvPr id="175113" name="AutoShape 9"/>
          <p:cNvSpPr>
            <a:spLocks/>
          </p:cNvSpPr>
          <p:nvPr/>
        </p:nvSpPr>
        <p:spPr bwMode="auto">
          <a:xfrm>
            <a:off x="10618788" y="7545388"/>
            <a:ext cx="361950" cy="363537"/>
          </a:xfrm>
          <a:prstGeom prst="triangle">
            <a:avLst>
              <a:gd name="adj" fmla="val 50000"/>
            </a:avLst>
          </a:prstGeom>
          <a:solidFill>
            <a:srgbClr val="8C8C8C"/>
          </a:solidFill>
          <a:ln w="25400" cap="flat">
            <a:solidFill>
              <a:schemeClr val="tx1"/>
            </a:solidFill>
            <a:prstDash val="solid"/>
            <a:miter lim="800000"/>
            <a:headEnd type="none" w="med" len="med"/>
            <a:tailEnd type="none" w="med" len="med"/>
          </a:ln>
        </p:spPr>
        <p:txBody>
          <a:bodyPr lIns="0" tIns="0" rIns="0" bIns="0"/>
          <a:lstStyle/>
          <a:p>
            <a:endParaRPr lang="en-US"/>
          </a:p>
        </p:txBody>
      </p:sp>
      <p:pic>
        <p:nvPicPr>
          <p:cNvPr id="17511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4388" y="3927475"/>
            <a:ext cx="22288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7511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75988" y="5681663"/>
            <a:ext cx="340360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75116"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72813" y="7262813"/>
            <a:ext cx="182086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75117" name="Picture 13"/>
          <p:cNvPicPr>
            <a:picLocks noChangeAspect="1" noChangeArrowheads="1"/>
          </p:cNvPicPr>
          <p:nvPr/>
        </p:nvPicPr>
        <p:blipFill>
          <a:blip r:embed="rId8">
            <a:extLst>
              <a:ext uri="{28A0092B-C50C-407E-A947-70E740481C1C}">
                <a14:useLocalDpi xmlns:a14="http://schemas.microsoft.com/office/drawing/2010/main" val="0"/>
              </a:ext>
            </a:extLst>
          </a:blip>
          <a:srcRect l="9314" t="6537" r="7123" b="83226"/>
          <a:stretch>
            <a:fillRect/>
          </a:stretch>
        </p:blipFill>
        <p:spPr bwMode="auto">
          <a:xfrm>
            <a:off x="292100" y="482600"/>
            <a:ext cx="12417425" cy="19685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8375479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73855672" presetClass="entr" presetSubtype="0" fill="hold" nodeType="clickEffect">
                                  <p:stCondLst>
                                    <p:cond delay="0"/>
                                  </p:stCondLst>
                                  <p:childTnLst>
                                    <p:set>
                                      <p:cBhvr>
                                        <p:cTn id="6" dur="1" fill="hold">
                                          <p:stCondLst>
                                            <p:cond delay="499"/>
                                          </p:stCondLst>
                                        </p:cTn>
                                        <p:tgtEl>
                                          <p:spTgt spid="175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6325" y="0"/>
            <a:ext cx="4729163" cy="312102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013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450" y="3246438"/>
            <a:ext cx="4727575" cy="312102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013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388" y="6491288"/>
            <a:ext cx="4727575" cy="312102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1380" name="Rectangle 4"/>
          <p:cNvSpPr>
            <a:spLocks/>
          </p:cNvSpPr>
          <p:nvPr/>
        </p:nvSpPr>
        <p:spPr bwMode="auto">
          <a:xfrm>
            <a:off x="6311900" y="323850"/>
            <a:ext cx="6400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Optima" charset="0"/>
              </a:rPr>
              <a:t>Lambda = multiply internal branch lengths</a:t>
            </a:r>
          </a:p>
        </p:txBody>
      </p:sp>
      <p:sp>
        <p:nvSpPr>
          <p:cNvPr id="101381" name="Rectangle 5"/>
          <p:cNvSpPr>
            <a:spLocks/>
          </p:cNvSpPr>
          <p:nvPr/>
        </p:nvSpPr>
        <p:spPr bwMode="auto">
          <a:xfrm>
            <a:off x="401638" y="977900"/>
            <a:ext cx="4111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1</a:t>
            </a:r>
          </a:p>
        </p:txBody>
      </p:sp>
      <p:sp>
        <p:nvSpPr>
          <p:cNvPr id="101382" name="Rectangle 6"/>
          <p:cNvSpPr>
            <a:spLocks/>
          </p:cNvSpPr>
          <p:nvPr/>
        </p:nvSpPr>
        <p:spPr bwMode="auto">
          <a:xfrm>
            <a:off x="182563" y="4305300"/>
            <a:ext cx="8556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0.5</a:t>
            </a:r>
          </a:p>
        </p:txBody>
      </p:sp>
      <p:sp>
        <p:nvSpPr>
          <p:cNvPr id="101383" name="Rectangle 7"/>
          <p:cNvSpPr>
            <a:spLocks/>
          </p:cNvSpPr>
          <p:nvPr/>
        </p:nvSpPr>
        <p:spPr bwMode="auto">
          <a:xfrm>
            <a:off x="406400" y="7632700"/>
            <a:ext cx="4095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0</a:t>
            </a:r>
          </a:p>
        </p:txBody>
      </p:sp>
    </p:spTree>
    <p:extLst>
      <p:ext uri="{BB962C8B-B14F-4D97-AF65-F5344CB8AC3E}">
        <p14:creationId xmlns:p14="http://schemas.microsoft.com/office/powerpoint/2010/main" val="286258130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25" y="3111500"/>
            <a:ext cx="4729163" cy="312102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2402" name="Rectangle 2"/>
          <p:cNvSpPr>
            <a:spLocks/>
          </p:cNvSpPr>
          <p:nvPr/>
        </p:nvSpPr>
        <p:spPr bwMode="auto">
          <a:xfrm>
            <a:off x="6311900" y="323850"/>
            <a:ext cx="64008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Optima" charset="0"/>
              </a:rPr>
              <a:t>Delta = speed up or slow down</a:t>
            </a:r>
          </a:p>
        </p:txBody>
      </p:sp>
      <p:sp>
        <p:nvSpPr>
          <p:cNvPr id="102403" name="Rectangle 3"/>
          <p:cNvSpPr>
            <a:spLocks/>
          </p:cNvSpPr>
          <p:nvPr/>
        </p:nvSpPr>
        <p:spPr bwMode="auto">
          <a:xfrm>
            <a:off x="406400" y="4305300"/>
            <a:ext cx="4095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1</a:t>
            </a:r>
          </a:p>
        </p:txBody>
      </p:sp>
      <p:sp>
        <p:nvSpPr>
          <p:cNvPr id="102404" name="Rectangle 4"/>
          <p:cNvSpPr>
            <a:spLocks/>
          </p:cNvSpPr>
          <p:nvPr/>
        </p:nvSpPr>
        <p:spPr bwMode="auto">
          <a:xfrm>
            <a:off x="182563" y="7632700"/>
            <a:ext cx="8556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1.5</a:t>
            </a:r>
          </a:p>
        </p:txBody>
      </p:sp>
      <p:sp>
        <p:nvSpPr>
          <p:cNvPr id="102405" name="Rectangle 5"/>
          <p:cNvSpPr>
            <a:spLocks/>
          </p:cNvSpPr>
          <p:nvPr/>
        </p:nvSpPr>
        <p:spPr bwMode="auto">
          <a:xfrm>
            <a:off x="182563" y="977900"/>
            <a:ext cx="8556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0.5</a:t>
            </a:r>
          </a:p>
        </p:txBody>
      </p:sp>
      <p:pic>
        <p:nvPicPr>
          <p:cNvPr id="1024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00" y="0"/>
            <a:ext cx="4635500" cy="306070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0240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3" y="6443663"/>
            <a:ext cx="4725987" cy="311943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10449126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625" y="0"/>
            <a:ext cx="4729163" cy="3121025"/>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03426" name="Rectangle 2"/>
          <p:cNvSpPr>
            <a:spLocks/>
          </p:cNvSpPr>
          <p:nvPr/>
        </p:nvSpPr>
        <p:spPr bwMode="auto">
          <a:xfrm>
            <a:off x="6311900" y="0"/>
            <a:ext cx="64008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Optima" charset="0"/>
              </a:rPr>
              <a:t>Kappa = raise each branch to kappa. Punctuational models.</a:t>
            </a:r>
          </a:p>
        </p:txBody>
      </p:sp>
      <p:sp>
        <p:nvSpPr>
          <p:cNvPr id="103427" name="Rectangle 3"/>
          <p:cNvSpPr>
            <a:spLocks/>
          </p:cNvSpPr>
          <p:nvPr/>
        </p:nvSpPr>
        <p:spPr bwMode="auto">
          <a:xfrm>
            <a:off x="182563" y="4305300"/>
            <a:ext cx="85566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0.5</a:t>
            </a:r>
          </a:p>
        </p:txBody>
      </p:sp>
      <p:sp>
        <p:nvSpPr>
          <p:cNvPr id="103428" name="Rectangle 4"/>
          <p:cNvSpPr>
            <a:spLocks/>
          </p:cNvSpPr>
          <p:nvPr/>
        </p:nvSpPr>
        <p:spPr bwMode="auto">
          <a:xfrm>
            <a:off x="406400" y="7632700"/>
            <a:ext cx="4095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0</a:t>
            </a:r>
          </a:p>
        </p:txBody>
      </p:sp>
      <p:sp>
        <p:nvSpPr>
          <p:cNvPr id="103429" name="Rectangle 5"/>
          <p:cNvSpPr>
            <a:spLocks/>
          </p:cNvSpPr>
          <p:nvPr/>
        </p:nvSpPr>
        <p:spPr bwMode="auto">
          <a:xfrm>
            <a:off x="406400" y="977900"/>
            <a:ext cx="409575"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1</a:t>
            </a:r>
          </a:p>
        </p:txBody>
      </p:sp>
      <p:pic>
        <p:nvPicPr>
          <p:cNvPr id="1034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2213" y="3314700"/>
            <a:ext cx="4725987" cy="3117850"/>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034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2213" y="6634163"/>
            <a:ext cx="4725987" cy="3119437"/>
          </a:xfrm>
          <a:prstGeom prst="rect">
            <a:avLst/>
          </a:prstGeom>
          <a:noFill/>
          <a:ln>
            <a:noFill/>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36514478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Caveats</a:t>
            </a:r>
            <a:endParaRPr lang="en-US" sz="6000" dirty="0"/>
          </a:p>
        </p:txBody>
      </p:sp>
      <p:sp>
        <p:nvSpPr>
          <p:cNvPr id="3" name="Content Placeholder 2"/>
          <p:cNvSpPr>
            <a:spLocks noGrp="1"/>
          </p:cNvSpPr>
          <p:nvPr>
            <p:ph idx="1"/>
          </p:nvPr>
        </p:nvSpPr>
        <p:spPr/>
        <p:txBody>
          <a:bodyPr/>
          <a:lstStyle/>
          <a:p>
            <a:pPr marL="571500" indent="-571500" algn="l">
              <a:buFont typeface="Arial"/>
              <a:buChar char="•"/>
            </a:pPr>
            <a:r>
              <a:rPr lang="en-US" dirty="0" smtClean="0"/>
              <a:t>Branch lengths matter a LOT when looking at heterogeneity. Variance is rate x time, so we just stretch the tree </a:t>
            </a:r>
            <a:r>
              <a:rPr lang="mr-IN" dirty="0" smtClean="0"/>
              <a:t>–</a:t>
            </a:r>
            <a:r>
              <a:rPr lang="en-US" dirty="0" smtClean="0"/>
              <a:t> however, if the tree branch lengths are off systematically, then the rates will be off, too.  </a:t>
            </a:r>
          </a:p>
          <a:p>
            <a:pPr marL="571500" indent="-571500" algn="l">
              <a:buFont typeface="Arial"/>
              <a:buChar char="•"/>
            </a:pPr>
            <a:r>
              <a:rPr lang="en-US" dirty="0" smtClean="0"/>
              <a:t>Measurement error matters too: it looks like extra variance at the tips. It’s easy to incorporate in these models, but </a:t>
            </a:r>
            <a:r>
              <a:rPr lang="en-US" dirty="0" smtClean="0"/>
              <a:t>almost no-one does (and everyone should).</a:t>
            </a:r>
            <a:endParaRPr lang="en-US" dirty="0" smtClean="0"/>
          </a:p>
          <a:p>
            <a:pPr marL="571500" indent="-571500" algn="l">
              <a:buFont typeface="Arial"/>
              <a:buChar char="•"/>
            </a:pPr>
            <a:r>
              <a:rPr lang="en-US" dirty="0" smtClean="0"/>
              <a:t>If you assign rate categories according to a character reconstruction, that can be wrong: making rates more similar than they should be.</a:t>
            </a:r>
          </a:p>
          <a:p>
            <a:pPr marL="571500" indent="-571500" algn="l">
              <a:buFont typeface="Arial"/>
              <a:buChar char="•"/>
            </a:pPr>
            <a:r>
              <a:rPr lang="en-US" dirty="0" smtClean="0"/>
              <a:t>Units matter!</a:t>
            </a:r>
            <a:endParaRPr lang="en-US" dirty="0"/>
          </a:p>
        </p:txBody>
      </p:sp>
    </p:spTree>
    <p:extLst>
      <p:ext uri="{BB962C8B-B14F-4D97-AF65-F5344CB8AC3E}">
        <p14:creationId xmlns:p14="http://schemas.microsoft.com/office/powerpoint/2010/main" val="197789632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p:cNvSpPr>
            <a:spLocks/>
          </p:cNvSpPr>
          <p:nvPr/>
        </p:nvSpPr>
        <p:spPr bwMode="auto">
          <a:xfrm>
            <a:off x="4000500" y="114300"/>
            <a:ext cx="49990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Central limit theorem</a:t>
            </a:r>
          </a:p>
        </p:txBody>
      </p:sp>
      <p:sp>
        <p:nvSpPr>
          <p:cNvPr id="45058" name="Rectangle 2"/>
          <p:cNvSpPr>
            <a:spLocks/>
          </p:cNvSpPr>
          <p:nvPr/>
        </p:nvSpPr>
        <p:spPr bwMode="auto">
          <a:xfrm>
            <a:off x="1382713" y="2260600"/>
            <a:ext cx="102235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Optima" charset="0"/>
              </a:rPr>
              <a:t>The sum of a set of </a:t>
            </a:r>
            <a:r>
              <a:rPr lang="en-US">
                <a:solidFill>
                  <a:srgbClr val="FF2712"/>
                </a:solidFill>
                <a:ea typeface="ＭＳ Ｐゴシック" charset="0"/>
                <a:cs typeface="Optima" charset="0"/>
              </a:rPr>
              <a:t>independent and identically-distributed</a:t>
            </a:r>
            <a:r>
              <a:rPr lang="en-US">
                <a:solidFill>
                  <a:schemeClr val="tx1"/>
                </a:solidFill>
                <a:ea typeface="ＭＳ Ｐゴシック" charset="0"/>
                <a:cs typeface="Optima" charset="0"/>
              </a:rPr>
              <a:t> random variates that come from an arbitrary probability distribution function with finite mean and variance approaches a normal distribution</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If you want to do this</a:t>
            </a:r>
            <a:endParaRPr lang="en-US" sz="6000" dirty="0"/>
          </a:p>
        </p:txBody>
      </p:sp>
      <p:sp>
        <p:nvSpPr>
          <p:cNvPr id="3" name="Content Placeholder 2"/>
          <p:cNvSpPr>
            <a:spLocks noGrp="1"/>
          </p:cNvSpPr>
          <p:nvPr>
            <p:ph idx="1"/>
          </p:nvPr>
        </p:nvSpPr>
        <p:spPr/>
        <p:txBody>
          <a:bodyPr/>
          <a:lstStyle/>
          <a:p>
            <a:pPr marL="571500" indent="-571500" algn="l">
              <a:buFont typeface="Arial"/>
              <a:buChar char="•"/>
            </a:pPr>
            <a:r>
              <a:rPr lang="en-US" dirty="0" smtClean="0"/>
              <a:t>R: </a:t>
            </a:r>
            <a:r>
              <a:rPr lang="en-US" dirty="0" err="1" smtClean="0"/>
              <a:t>OUwie</a:t>
            </a:r>
            <a:r>
              <a:rPr lang="en-US" dirty="0" smtClean="0"/>
              <a:t>: BM1, BMS models in </a:t>
            </a:r>
            <a:r>
              <a:rPr lang="en-US" dirty="0" err="1" smtClean="0"/>
              <a:t>OUwie</a:t>
            </a:r>
            <a:r>
              <a:rPr lang="en-US" dirty="0" smtClean="0"/>
              <a:t>()</a:t>
            </a:r>
          </a:p>
          <a:p>
            <a:pPr marL="571500" indent="-571500" algn="l">
              <a:buFont typeface="Arial"/>
              <a:buChar char="•"/>
            </a:pPr>
            <a:r>
              <a:rPr lang="en-US" dirty="0" smtClean="0"/>
              <a:t>R: </a:t>
            </a:r>
            <a:r>
              <a:rPr lang="en-US" dirty="0" err="1" smtClean="0"/>
              <a:t>phytools</a:t>
            </a:r>
            <a:r>
              <a:rPr lang="en-US" dirty="0" smtClean="0"/>
              <a:t>: </a:t>
            </a:r>
            <a:r>
              <a:rPr lang="en-US" dirty="0" err="1" smtClean="0"/>
              <a:t>brownie.lite</a:t>
            </a:r>
            <a:r>
              <a:rPr lang="en-US" dirty="0" smtClean="0"/>
              <a:t>()</a:t>
            </a:r>
          </a:p>
          <a:p>
            <a:pPr marL="571500" indent="-571500" algn="l">
              <a:buFont typeface="Arial"/>
              <a:buChar char="•"/>
            </a:pPr>
            <a:r>
              <a:rPr lang="en-US" dirty="0" smtClean="0"/>
              <a:t>Dedicated app: Brownie (C++)</a:t>
            </a:r>
          </a:p>
          <a:p>
            <a:pPr marL="571500" indent="-571500" algn="l">
              <a:buFont typeface="Arial"/>
              <a:buChar char="•"/>
            </a:pPr>
            <a:r>
              <a:rPr lang="en-US" dirty="0" smtClean="0"/>
              <a:t>Plus, many approaches that scale branch lengths, stretching trees in various ways (</a:t>
            </a:r>
            <a:r>
              <a:rPr lang="en-US" dirty="0" err="1" smtClean="0"/>
              <a:t>FitContinuous</a:t>
            </a:r>
            <a:r>
              <a:rPr lang="en-US" dirty="0" smtClean="0"/>
              <a:t> in </a:t>
            </a:r>
            <a:r>
              <a:rPr lang="en-US" dirty="0" err="1" smtClean="0"/>
              <a:t>geiger</a:t>
            </a:r>
            <a:r>
              <a:rPr lang="en-US" dirty="0" smtClean="0"/>
              <a:t>, continuous traits in BAMM, etc.) are essentially doing this: stretching the branch lengths is changing the Brownian motion rate on that part of the tree. </a:t>
            </a:r>
            <a:endParaRPr lang="en-US" dirty="0"/>
          </a:p>
        </p:txBody>
      </p:sp>
    </p:spTree>
    <p:extLst>
      <p:ext uri="{BB962C8B-B14F-4D97-AF65-F5344CB8AC3E}">
        <p14:creationId xmlns:p14="http://schemas.microsoft.com/office/powerpoint/2010/main" val="306499900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p:cNvSpPr>
          <p:nvPr/>
        </p:nvSpPr>
        <p:spPr bwMode="auto">
          <a:xfrm>
            <a:off x="4000500" y="114300"/>
            <a:ext cx="49990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Central limit theorem</a:t>
            </a:r>
          </a:p>
        </p:txBody>
      </p:sp>
      <p:sp>
        <p:nvSpPr>
          <p:cNvPr id="47106" name="Rectangle 2"/>
          <p:cNvSpPr>
            <a:spLocks/>
          </p:cNvSpPr>
          <p:nvPr/>
        </p:nvSpPr>
        <p:spPr bwMode="auto">
          <a:xfrm>
            <a:off x="1382713" y="2260600"/>
            <a:ext cx="102235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Optima" charset="0"/>
              </a:rPr>
              <a:t>The sum of a set of independent and identically-distributed </a:t>
            </a:r>
            <a:r>
              <a:rPr lang="en-US">
                <a:solidFill>
                  <a:srgbClr val="FF2712"/>
                </a:solidFill>
                <a:ea typeface="ＭＳ Ｐゴシック" charset="0"/>
                <a:cs typeface="Optima" charset="0"/>
              </a:rPr>
              <a:t>random variates</a:t>
            </a:r>
            <a:r>
              <a:rPr lang="en-US">
                <a:solidFill>
                  <a:schemeClr val="tx1"/>
                </a:solidFill>
                <a:ea typeface="ＭＳ Ｐゴシック" charset="0"/>
                <a:cs typeface="Optima" charset="0"/>
              </a:rPr>
              <a:t> that come from an arbitrary probability distribution function with finite mean and variance approaches a normal distribution</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p:cNvSpPr>
          <p:nvPr/>
        </p:nvSpPr>
        <p:spPr bwMode="auto">
          <a:xfrm>
            <a:off x="4000500" y="114300"/>
            <a:ext cx="49990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Central limit theorem</a:t>
            </a:r>
          </a:p>
        </p:txBody>
      </p:sp>
      <p:sp>
        <p:nvSpPr>
          <p:cNvPr id="49154" name="Rectangle 2"/>
          <p:cNvSpPr>
            <a:spLocks/>
          </p:cNvSpPr>
          <p:nvPr/>
        </p:nvSpPr>
        <p:spPr bwMode="auto">
          <a:xfrm>
            <a:off x="1382713" y="2260600"/>
            <a:ext cx="102235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Optima" charset="0"/>
              </a:rPr>
              <a:t>The sum of a set of independent and identically-distributed random variates that come from an </a:t>
            </a:r>
            <a:r>
              <a:rPr lang="en-US">
                <a:solidFill>
                  <a:srgbClr val="FF2712"/>
                </a:solidFill>
                <a:ea typeface="ＭＳ Ｐゴシック" charset="0"/>
                <a:cs typeface="Optima" charset="0"/>
              </a:rPr>
              <a:t>arbitrary probability distribution function</a:t>
            </a:r>
            <a:r>
              <a:rPr lang="en-US">
                <a:solidFill>
                  <a:schemeClr val="tx1"/>
                </a:solidFill>
                <a:ea typeface="ＭＳ Ｐゴシック" charset="0"/>
                <a:cs typeface="Optima" charset="0"/>
              </a:rPr>
              <a:t> with finite mean and variance approaches a normal distribution</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p:cNvSpPr>
          <p:nvPr/>
        </p:nvSpPr>
        <p:spPr bwMode="auto">
          <a:xfrm>
            <a:off x="4000500" y="114300"/>
            <a:ext cx="49990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Central limit theorem</a:t>
            </a:r>
          </a:p>
        </p:txBody>
      </p:sp>
      <p:sp>
        <p:nvSpPr>
          <p:cNvPr id="51202" name="Rectangle 2"/>
          <p:cNvSpPr>
            <a:spLocks/>
          </p:cNvSpPr>
          <p:nvPr/>
        </p:nvSpPr>
        <p:spPr bwMode="auto">
          <a:xfrm>
            <a:off x="1382713" y="2260600"/>
            <a:ext cx="102235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Optima" charset="0"/>
              </a:rPr>
              <a:t>The sum of a set of independent and identically-distributed random variates that come from an arbitrary probability distribution function with </a:t>
            </a:r>
            <a:r>
              <a:rPr lang="en-US">
                <a:solidFill>
                  <a:srgbClr val="FF2712"/>
                </a:solidFill>
                <a:ea typeface="ＭＳ Ｐゴシック" charset="0"/>
                <a:cs typeface="Optima" charset="0"/>
              </a:rPr>
              <a:t>finite mean and variance</a:t>
            </a:r>
            <a:r>
              <a:rPr lang="en-US">
                <a:solidFill>
                  <a:schemeClr val="tx1"/>
                </a:solidFill>
                <a:ea typeface="ＭＳ Ｐゴシック" charset="0"/>
                <a:cs typeface="Optima" charset="0"/>
              </a:rPr>
              <a:t> approaches a normal distribution</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p:cNvSpPr>
          <p:nvPr/>
        </p:nvSpPr>
        <p:spPr bwMode="auto">
          <a:xfrm>
            <a:off x="4000500" y="114300"/>
            <a:ext cx="4999038"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Central limit theorem</a:t>
            </a:r>
          </a:p>
        </p:txBody>
      </p:sp>
      <p:sp>
        <p:nvSpPr>
          <p:cNvPr id="53250" name="Rectangle 2"/>
          <p:cNvSpPr>
            <a:spLocks/>
          </p:cNvSpPr>
          <p:nvPr/>
        </p:nvSpPr>
        <p:spPr bwMode="auto">
          <a:xfrm>
            <a:off x="1382713" y="2260600"/>
            <a:ext cx="10223500" cy="332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r>
              <a:rPr lang="en-US">
                <a:solidFill>
                  <a:schemeClr val="tx1"/>
                </a:solidFill>
                <a:ea typeface="ＭＳ Ｐゴシック" charset="0"/>
                <a:cs typeface="Optima" charset="0"/>
              </a:rPr>
              <a:t>The sum of a set of independent and identically-distributed random variates that come from an arbitrary probability distribution function with finite mean and variance approaches a </a:t>
            </a:r>
            <a:r>
              <a:rPr lang="en-US">
                <a:solidFill>
                  <a:srgbClr val="FF2712"/>
                </a:solidFill>
                <a:ea typeface="ＭＳ Ｐゴシック" charset="0"/>
                <a:cs typeface="Optima" charset="0"/>
              </a:rPr>
              <a:t>normal distribution</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p:cNvSpPr>
          <p:nvPr/>
        </p:nvSpPr>
        <p:spPr bwMode="auto">
          <a:xfrm>
            <a:off x="381000" y="1181100"/>
            <a:ext cx="12128500" cy="1574800"/>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l"/>
            <a:r>
              <a:rPr lang="en-US" sz="2400" dirty="0" err="1">
                <a:solidFill>
                  <a:schemeClr val="tx1"/>
                </a:solidFill>
                <a:latin typeface="Miriam Fixed" panose="020B0509050101010101" pitchFamily="49" charset="-79"/>
                <a:ea typeface="ＭＳ Ｐゴシック" charset="0"/>
                <a:cs typeface="Miriam Fixed" panose="020B0509050101010101" pitchFamily="49" charset="-79"/>
                <a:sym typeface="Courier" charset="0"/>
              </a:rPr>
              <a:t>RFun</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Courier" charset="0"/>
              </a:rPr>
              <a:t>&lt;-</a:t>
            </a:r>
            <a:r>
              <a:rPr lang="en-US" sz="2400" dirty="0">
                <a:solidFill>
                  <a:srgbClr val="B47800"/>
                </a:solidFill>
                <a:latin typeface="Miriam Fixed" panose="020B0509050101010101" pitchFamily="49" charset="-79"/>
                <a:ea typeface="ＭＳ Ｐゴシック" charset="0"/>
                <a:cs typeface="Miriam Fixed" panose="020B0509050101010101" pitchFamily="49" charset="-79"/>
                <a:sym typeface="Courier" charset="0"/>
              </a:rPr>
              <a:t>function</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Courier" charset="0"/>
              </a:rPr>
              <a:t>(</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Courier" charset="0"/>
              </a:rPr>
              <a:t>n</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Courier" charset="0"/>
              </a:rPr>
              <a:t>)</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Courier" charset="0"/>
              </a:rPr>
              <a:t> </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Courier" charset="0"/>
              </a:rPr>
              <a:t>{</a:t>
            </a:r>
            <a:endPar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Courier" charset="0"/>
            </a:endParaRPr>
          </a:p>
          <a:p>
            <a:pPr algn="l"/>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Courier" charset="0"/>
              </a:rPr>
              <a:t>  </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Courier" charset="0"/>
              </a:rPr>
              <a:t>return(mean(</a:t>
            </a:r>
            <a:r>
              <a:rPr lang="en-US" sz="2400" dirty="0" err="1">
                <a:solidFill>
                  <a:srgbClr val="05008F"/>
                </a:solidFill>
                <a:latin typeface="Miriam Fixed" panose="020B0509050101010101" pitchFamily="49" charset="-79"/>
                <a:ea typeface="ＭＳ Ｐゴシック" charset="0"/>
                <a:cs typeface="Miriam Fixed" panose="020B0509050101010101" pitchFamily="49" charset="-79"/>
                <a:sym typeface="Courier" charset="0"/>
              </a:rPr>
              <a:t>runif</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Courier" charset="0"/>
              </a:rPr>
              <a:t>(</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Courier" charset="0"/>
              </a:rPr>
              <a:t>n</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Courier" charset="0"/>
              </a:rPr>
              <a:t>)))</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Courier" charset="0"/>
              </a:rPr>
              <a:t> </a:t>
            </a:r>
            <a:r>
              <a:rPr lang="en-US" sz="2400" dirty="0">
                <a:solidFill>
                  <a:srgbClr val="3E3E3E"/>
                </a:solidFill>
                <a:latin typeface="Miriam Fixed" panose="020B0509050101010101" pitchFamily="49" charset="-79"/>
                <a:ea typeface="ＭＳ Ｐゴシック" charset="0"/>
                <a:cs typeface="Miriam Fixed" panose="020B0509050101010101" pitchFamily="49" charset="-79"/>
                <a:sym typeface="Courier" charset="0"/>
              </a:rPr>
              <a:t>#maybe </a:t>
            </a:r>
            <a:r>
              <a:rPr lang="en-US" sz="2400" dirty="0" err="1">
                <a:solidFill>
                  <a:srgbClr val="3E3E3E"/>
                </a:solidFill>
                <a:latin typeface="Miriam Fixed" panose="020B0509050101010101" pitchFamily="49" charset="-79"/>
                <a:ea typeface="ＭＳ Ｐゴシック" charset="0"/>
                <a:cs typeface="Miriam Fixed" panose="020B0509050101010101" pitchFamily="49" charset="-79"/>
                <a:sym typeface="Courier" charset="0"/>
              </a:rPr>
              <a:t>rlnorm</a:t>
            </a:r>
            <a:r>
              <a:rPr lang="en-US" sz="2400" dirty="0">
                <a:solidFill>
                  <a:srgbClr val="3E3E3E"/>
                </a:solidFill>
                <a:latin typeface="Miriam Fixed" panose="020B0509050101010101" pitchFamily="49" charset="-79"/>
                <a:ea typeface="ＭＳ Ｐゴシック" charset="0"/>
                <a:cs typeface="Miriam Fixed" panose="020B0509050101010101" pitchFamily="49" charset="-79"/>
                <a:sym typeface="Courier" charset="0"/>
              </a:rPr>
              <a:t>, </a:t>
            </a:r>
            <a:r>
              <a:rPr lang="en-US" sz="2400" dirty="0" err="1">
                <a:solidFill>
                  <a:srgbClr val="3E3E3E"/>
                </a:solidFill>
                <a:latin typeface="Miriam Fixed" panose="020B0509050101010101" pitchFamily="49" charset="-79"/>
                <a:ea typeface="ＭＳ Ｐゴシック" charset="0"/>
                <a:cs typeface="Miriam Fixed" panose="020B0509050101010101" pitchFamily="49" charset="-79"/>
                <a:sym typeface="Courier" charset="0"/>
              </a:rPr>
              <a:t>rgamma</a:t>
            </a:r>
            <a:r>
              <a:rPr lang="en-US" sz="2400" dirty="0">
                <a:solidFill>
                  <a:srgbClr val="3E3E3E"/>
                </a:solidFill>
                <a:latin typeface="Miriam Fixed" panose="020B0509050101010101" pitchFamily="49" charset="-79"/>
                <a:ea typeface="ＭＳ Ｐゴシック" charset="0"/>
                <a:cs typeface="Miriam Fixed" panose="020B0509050101010101" pitchFamily="49" charset="-79"/>
                <a:sym typeface="Courier" charset="0"/>
              </a:rPr>
              <a:t>, </a:t>
            </a:r>
            <a:r>
              <a:rPr lang="en-US" sz="2400" dirty="0" err="1">
                <a:solidFill>
                  <a:srgbClr val="3E3E3E"/>
                </a:solidFill>
                <a:latin typeface="Miriam Fixed" panose="020B0509050101010101" pitchFamily="49" charset="-79"/>
                <a:ea typeface="ＭＳ Ｐゴシック" charset="0"/>
                <a:cs typeface="Miriam Fixed" panose="020B0509050101010101" pitchFamily="49" charset="-79"/>
                <a:sym typeface="Courier" charset="0"/>
              </a:rPr>
              <a:t>rnorm</a:t>
            </a:r>
            <a:r>
              <a:rPr lang="en-US" sz="2400" dirty="0">
                <a:solidFill>
                  <a:srgbClr val="3E3E3E"/>
                </a:solidFill>
                <a:latin typeface="Miriam Fixed" panose="020B0509050101010101" pitchFamily="49" charset="-79"/>
                <a:ea typeface="ＭＳ Ｐゴシック" charset="0"/>
                <a:cs typeface="Miriam Fixed" panose="020B0509050101010101" pitchFamily="49" charset="-79"/>
                <a:sym typeface="Courier" charset="0"/>
              </a:rPr>
              <a:t>, </a:t>
            </a:r>
            <a:r>
              <a:rPr lang="en-US" sz="2400" dirty="0" err="1">
                <a:solidFill>
                  <a:srgbClr val="3E3E3E"/>
                </a:solidFill>
                <a:latin typeface="Miriam Fixed" panose="020B0509050101010101" pitchFamily="49" charset="-79"/>
                <a:ea typeface="ＭＳ Ｐゴシック" charset="0"/>
                <a:cs typeface="Miriam Fixed" panose="020B0509050101010101" pitchFamily="49" charset="-79"/>
                <a:sym typeface="Courier" charset="0"/>
              </a:rPr>
              <a:t>runif</a:t>
            </a:r>
            <a:r>
              <a:rPr lang="en-US" sz="2400" dirty="0">
                <a:solidFill>
                  <a:srgbClr val="3E3E3E"/>
                </a:solidFill>
                <a:latin typeface="Miriam Fixed" panose="020B0509050101010101" pitchFamily="49" charset="-79"/>
                <a:ea typeface="ＭＳ Ｐゴシック" charset="0"/>
                <a:cs typeface="Miriam Fixed" panose="020B0509050101010101" pitchFamily="49" charset="-79"/>
                <a:sym typeface="Courier" charset="0"/>
              </a:rPr>
              <a:t>, or even a combination of these</a:t>
            </a:r>
          </a:p>
          <a:p>
            <a:pPr algn="l"/>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Courier" charset="0"/>
              </a:rPr>
              <a:t>}</a:t>
            </a:r>
          </a:p>
        </p:txBody>
      </p:sp>
      <p:sp>
        <p:nvSpPr>
          <p:cNvPr id="55298" name="Rectangle 2"/>
          <p:cNvSpPr>
            <a:spLocks/>
          </p:cNvSpPr>
          <p:nvPr/>
        </p:nvSpPr>
        <p:spPr bwMode="auto">
          <a:xfrm>
            <a:off x="381000" y="4358322"/>
            <a:ext cx="7189469" cy="2954655"/>
          </a:xfrm>
          <a:prstGeom prst="rect">
            <a:avLst/>
          </a:prstGeom>
          <a:solidFill>
            <a:schemeClr val="accent1"/>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marL="50800" indent="-5080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 pos="6400800" algn="l"/>
                <a:tab pos="6756400" algn="l"/>
                <a:tab pos="7112000" algn="l"/>
                <a:tab pos="7467600" algn="l"/>
                <a:tab pos="7823200" algn="l"/>
                <a:tab pos="8178800" algn="l"/>
                <a:tab pos="8534400" algn="l"/>
                <a:tab pos="8890000" algn="l"/>
                <a:tab pos="9245600" algn="l"/>
                <a:tab pos="9601200" algn="l"/>
                <a:tab pos="9956800" algn="l"/>
                <a:tab pos="10312400" algn="l"/>
                <a:tab pos="10668000" algn="l"/>
                <a:tab pos="11023600" algn="l"/>
                <a:tab pos="11379200" algn="l"/>
              </a:tabLst>
            </a:pP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times</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&lt;-c(</a:t>
            </a:r>
            <a:r>
              <a:rPr lang="en-US" sz="2400" dirty="0">
                <a:solidFill>
                  <a:srgbClr val="0E4308"/>
                </a:solidFill>
                <a:latin typeface="Miriam Fixed" panose="020B0509050101010101" pitchFamily="49" charset="-79"/>
                <a:ea typeface="ＭＳ Ｐゴシック" charset="0"/>
                <a:cs typeface="Miriam Fixed" panose="020B0509050101010101" pitchFamily="49" charset="-79"/>
                <a:sym typeface="Monaco" charset="0"/>
              </a:rPr>
              <a:t>1</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r>
              <a:rPr lang="en-US" sz="2400" dirty="0">
                <a:solidFill>
                  <a:srgbClr val="0E4308"/>
                </a:solidFill>
                <a:latin typeface="Miriam Fixed" panose="020B0509050101010101" pitchFamily="49" charset="-79"/>
                <a:ea typeface="ＭＳ Ｐゴシック" charset="0"/>
                <a:cs typeface="Miriam Fixed" panose="020B0509050101010101" pitchFamily="49" charset="-79"/>
                <a:sym typeface="Monaco" charset="0"/>
              </a:rPr>
              <a:t>100</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p>
          <a:p>
            <a:pPr marL="50800" indent="-5080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 pos="6400800" algn="l"/>
                <a:tab pos="6756400" algn="l"/>
                <a:tab pos="7112000" algn="l"/>
                <a:tab pos="7467600" algn="l"/>
                <a:tab pos="7823200" algn="l"/>
                <a:tab pos="8178800" algn="l"/>
                <a:tab pos="8534400" algn="l"/>
                <a:tab pos="8890000" algn="l"/>
                <a:tab pos="9245600" algn="l"/>
                <a:tab pos="9601200" algn="l"/>
                <a:tab pos="9956800" algn="l"/>
                <a:tab pos="10312400" algn="l"/>
                <a:tab pos="10668000" algn="l"/>
                <a:tab pos="11023600" algn="l"/>
                <a:tab pos="11379200" algn="l"/>
              </a:tabLst>
            </a:pP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start</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&lt;</a:t>
            </a:r>
            <a:r>
              <a:rPr lang="en-US" sz="2400" dirty="0">
                <a:solidFill>
                  <a:srgbClr val="0E4308"/>
                </a:solidFill>
                <a:latin typeface="Miriam Fixed" panose="020B0509050101010101" pitchFamily="49" charset="-79"/>
                <a:ea typeface="ＭＳ Ｐゴシック" charset="0"/>
                <a:cs typeface="Miriam Fixed" panose="020B0509050101010101" pitchFamily="49" charset="-79"/>
                <a:sym typeface="Monaco" charset="0"/>
              </a:rPr>
              <a:t>-0</a:t>
            </a:r>
            <a:endPar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endParaRPr>
          </a:p>
          <a:p>
            <a:pPr marL="50800" indent="-5080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 pos="6400800" algn="l"/>
                <a:tab pos="6756400" algn="l"/>
                <a:tab pos="7112000" algn="l"/>
                <a:tab pos="7467600" algn="l"/>
                <a:tab pos="7823200" algn="l"/>
                <a:tab pos="8178800" algn="l"/>
                <a:tab pos="8534400" algn="l"/>
                <a:tab pos="8890000" algn="l"/>
                <a:tab pos="9245600" algn="l"/>
                <a:tab pos="9601200" algn="l"/>
                <a:tab pos="9956800" algn="l"/>
                <a:tab pos="10312400" algn="l"/>
                <a:tab pos="10668000" algn="l"/>
                <a:tab pos="11023600" algn="l"/>
                <a:tab pos="11379200" algn="l"/>
              </a:tabLst>
            </a:pP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states</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&lt;-c(</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start</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 rep(</a:t>
            </a:r>
            <a:r>
              <a:rPr lang="en-US" sz="2400" dirty="0" err="1">
                <a:solidFill>
                  <a:srgbClr val="B47800"/>
                </a:solidFill>
                <a:latin typeface="Miriam Fixed" panose="020B0509050101010101" pitchFamily="49" charset="-79"/>
                <a:ea typeface="ＭＳ Ｐゴシック" charset="0"/>
                <a:cs typeface="Miriam Fixed" panose="020B0509050101010101" pitchFamily="49" charset="-79"/>
                <a:sym typeface="Monaco" charset="0"/>
              </a:rPr>
              <a:t>NA</a:t>
            </a:r>
            <a:r>
              <a:rPr lang="en-US" sz="2400" dirty="0" err="1">
                <a:solidFill>
                  <a:srgbClr val="05008F"/>
                </a:solidFill>
                <a:latin typeface="Miriam Fixed" panose="020B0509050101010101" pitchFamily="49" charset="-79"/>
                <a:ea typeface="ＭＳ Ｐゴシック" charset="0"/>
                <a:cs typeface="Miriam Fixed" panose="020B0509050101010101" pitchFamily="49" charset="-79"/>
                <a:sym typeface="Monaco" charset="0"/>
              </a:rPr>
              <a:t>,length</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times</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p>
          <a:p>
            <a:pPr marL="50800" indent="-5080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 pos="6400800" algn="l"/>
                <a:tab pos="6756400" algn="l"/>
                <a:tab pos="7112000" algn="l"/>
                <a:tab pos="7467600" algn="l"/>
                <a:tab pos="7823200" algn="l"/>
                <a:tab pos="8178800" algn="l"/>
                <a:tab pos="8534400" algn="l"/>
                <a:tab pos="8890000" algn="l"/>
                <a:tab pos="9245600" algn="l"/>
                <a:tab pos="9601200" algn="l"/>
                <a:tab pos="9956800" algn="l"/>
                <a:tab pos="10312400" algn="l"/>
                <a:tab pos="10668000" algn="l"/>
                <a:tab pos="11023600" algn="l"/>
                <a:tab pos="11379200" algn="l"/>
              </a:tabLst>
            </a:pPr>
            <a:r>
              <a:rPr lang="en-US" sz="2400" dirty="0">
                <a:solidFill>
                  <a:srgbClr val="B47800"/>
                </a:solidFill>
                <a:latin typeface="Miriam Fixed" panose="020B0509050101010101" pitchFamily="49" charset="-79"/>
                <a:ea typeface="ＭＳ Ｐゴシック" charset="0"/>
                <a:cs typeface="Miriam Fixed" panose="020B0509050101010101" pitchFamily="49" charset="-79"/>
                <a:sym typeface="Monaco" charset="0"/>
              </a:rPr>
              <a:t>for</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 (</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time</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 </a:t>
            </a:r>
            <a:r>
              <a:rPr lang="en-US" sz="2400" dirty="0">
                <a:solidFill>
                  <a:srgbClr val="B47800"/>
                </a:solidFill>
                <a:latin typeface="Miriam Fixed" panose="020B0509050101010101" pitchFamily="49" charset="-79"/>
                <a:ea typeface="ＭＳ Ｐゴシック" charset="0"/>
                <a:cs typeface="Miriam Fixed" panose="020B0509050101010101" pitchFamily="49" charset="-79"/>
                <a:sym typeface="Monaco" charset="0"/>
              </a:rPr>
              <a:t>in</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 </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times</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 {</a:t>
            </a:r>
          </a:p>
          <a:p>
            <a:pPr marL="50800" indent="-5080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 pos="6400800" algn="l"/>
                <a:tab pos="6756400" algn="l"/>
                <a:tab pos="7112000" algn="l"/>
                <a:tab pos="7467600" algn="l"/>
                <a:tab pos="7823200" algn="l"/>
                <a:tab pos="8178800" algn="l"/>
                <a:tab pos="8534400" algn="l"/>
                <a:tab pos="8890000" algn="l"/>
                <a:tab pos="9245600" algn="l"/>
                <a:tab pos="9601200" algn="l"/>
                <a:tab pos="9956800" algn="l"/>
                <a:tab pos="10312400" algn="l"/>
                <a:tab pos="10668000" algn="l"/>
                <a:tab pos="11023600" algn="l"/>
                <a:tab pos="11379200" algn="l"/>
              </a:tabLst>
            </a:pP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  </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states</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time</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r>
              <a:rPr lang="en-US" sz="2400" dirty="0">
                <a:solidFill>
                  <a:srgbClr val="0E4308"/>
                </a:solidFill>
                <a:latin typeface="Miriam Fixed" panose="020B0509050101010101" pitchFamily="49" charset="-79"/>
                <a:ea typeface="ＭＳ Ｐゴシック" charset="0"/>
                <a:cs typeface="Miriam Fixed" panose="020B0509050101010101" pitchFamily="49" charset="-79"/>
                <a:sym typeface="Monaco" charset="0"/>
              </a:rPr>
              <a:t>1</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]&lt;-</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states</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time</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r>
              <a:rPr lang="en-US" sz="2400" dirty="0" err="1">
                <a:solidFill>
                  <a:srgbClr val="05008F"/>
                </a:solidFill>
                <a:latin typeface="Miriam Fixed" panose="020B0509050101010101" pitchFamily="49" charset="-79"/>
                <a:ea typeface="ＭＳ Ｐゴシック" charset="0"/>
                <a:cs typeface="Miriam Fixed" panose="020B0509050101010101" pitchFamily="49" charset="-79"/>
                <a:sym typeface="Monaco" charset="0"/>
              </a:rPr>
              <a:t>RFun</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r>
              <a:rPr lang="en-US" sz="2400" dirty="0">
                <a:solidFill>
                  <a:srgbClr val="0E4308"/>
                </a:solidFill>
                <a:latin typeface="Miriam Fixed" panose="020B0509050101010101" pitchFamily="49" charset="-79"/>
                <a:ea typeface="ＭＳ Ｐゴシック" charset="0"/>
                <a:cs typeface="Miriam Fixed" panose="020B0509050101010101" pitchFamily="49" charset="-79"/>
                <a:sym typeface="Monaco" charset="0"/>
              </a:rPr>
              <a:t>1</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p>
          <a:p>
            <a:pPr marL="50800" indent="-5080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 pos="6400800" algn="l"/>
                <a:tab pos="6756400" algn="l"/>
                <a:tab pos="7112000" algn="l"/>
                <a:tab pos="7467600" algn="l"/>
                <a:tab pos="7823200" algn="l"/>
                <a:tab pos="8178800" algn="l"/>
                <a:tab pos="8534400" algn="l"/>
                <a:tab pos="8890000" algn="l"/>
                <a:tab pos="9245600" algn="l"/>
                <a:tab pos="9601200" algn="l"/>
                <a:tab pos="9956800" algn="l"/>
                <a:tab pos="10312400" algn="l"/>
                <a:tab pos="10668000" algn="l"/>
                <a:tab pos="11023600" algn="l"/>
                <a:tab pos="11379200" algn="l"/>
              </a:tabLst>
            </a:pP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p>
          <a:p>
            <a:pPr marL="50800" indent="-5080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 pos="6400800" algn="l"/>
                <a:tab pos="6756400" algn="l"/>
                <a:tab pos="7112000" algn="l"/>
                <a:tab pos="7467600" algn="l"/>
                <a:tab pos="7823200" algn="l"/>
                <a:tab pos="8178800" algn="l"/>
                <a:tab pos="8534400" algn="l"/>
                <a:tab pos="8890000" algn="l"/>
                <a:tab pos="9245600" algn="l"/>
                <a:tab pos="9601200" algn="l"/>
                <a:tab pos="9956800" algn="l"/>
                <a:tab pos="10312400" algn="l"/>
                <a:tab pos="10668000" algn="l"/>
                <a:tab pos="11023600" algn="l"/>
                <a:tab pos="11379200" algn="l"/>
              </a:tabLst>
            </a:pPr>
            <a:endPar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endParaRPr>
          </a:p>
          <a:p>
            <a:pPr marL="50800" indent="-50800" algn="l">
              <a:tabLst>
                <a:tab pos="355600" algn="l"/>
                <a:tab pos="711200" algn="l"/>
                <a:tab pos="1066800" algn="l"/>
                <a:tab pos="1422400" algn="l"/>
                <a:tab pos="1778000" algn="l"/>
                <a:tab pos="2133600" algn="l"/>
                <a:tab pos="2489200" algn="l"/>
                <a:tab pos="2844800" algn="l"/>
                <a:tab pos="3200400" algn="l"/>
                <a:tab pos="3556000" algn="l"/>
                <a:tab pos="3911600" algn="l"/>
                <a:tab pos="4267200" algn="l"/>
                <a:tab pos="4622800" algn="l"/>
                <a:tab pos="4978400" algn="l"/>
                <a:tab pos="5334000" algn="l"/>
                <a:tab pos="5689600" algn="l"/>
                <a:tab pos="6045200" algn="l"/>
                <a:tab pos="6400800" algn="l"/>
                <a:tab pos="6756400" algn="l"/>
                <a:tab pos="7112000" algn="l"/>
                <a:tab pos="7467600" algn="l"/>
                <a:tab pos="7823200" algn="l"/>
                <a:tab pos="8178800" algn="l"/>
                <a:tab pos="8534400" algn="l"/>
                <a:tab pos="8890000" algn="l"/>
                <a:tab pos="9245600" algn="l"/>
                <a:tab pos="9601200" algn="l"/>
                <a:tab pos="9956800" algn="l"/>
                <a:tab pos="10312400" algn="l"/>
                <a:tab pos="10668000" algn="l"/>
                <a:tab pos="11023600" algn="l"/>
                <a:tab pos="11379200" algn="l"/>
              </a:tabLst>
            </a:pP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plot(c(</a:t>
            </a:r>
            <a:r>
              <a:rPr lang="en-US" sz="2400" dirty="0">
                <a:solidFill>
                  <a:srgbClr val="0E4308"/>
                </a:solidFill>
                <a:latin typeface="Miriam Fixed" panose="020B0509050101010101" pitchFamily="49" charset="-79"/>
                <a:ea typeface="ＭＳ Ｐゴシック" charset="0"/>
                <a:cs typeface="Miriam Fixed" panose="020B0509050101010101" pitchFamily="49" charset="-79"/>
                <a:sym typeface="Monaco" charset="0"/>
              </a:rPr>
              <a:t>0</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times</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states</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 </a:t>
            </a:r>
            <a:r>
              <a:rPr lang="en-US" sz="2400" dirty="0">
                <a:solidFill>
                  <a:schemeClr val="tx1"/>
                </a:solidFill>
                <a:latin typeface="Miriam Fixed" panose="020B0509050101010101" pitchFamily="49" charset="-79"/>
                <a:ea typeface="ＭＳ Ｐゴシック" charset="0"/>
                <a:cs typeface="Miriam Fixed" panose="020B0509050101010101" pitchFamily="49" charset="-79"/>
                <a:sym typeface="Monaco" charset="0"/>
              </a:rPr>
              <a:t>type</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r>
              <a:rPr lang="en-US" sz="2400" dirty="0">
                <a:solidFill>
                  <a:srgbClr val="9D0200"/>
                </a:solidFill>
                <a:latin typeface="Miriam Fixed" panose="020B0509050101010101" pitchFamily="49" charset="-79"/>
                <a:ea typeface="ＭＳ Ｐゴシック" charset="0"/>
                <a:cs typeface="Miriam Fixed" panose="020B0509050101010101" pitchFamily="49" charset="-79"/>
                <a:sym typeface="Monaco" charset="0"/>
              </a:rPr>
              <a:t>"l"</a:t>
            </a:r>
            <a:r>
              <a:rPr lang="en-US" sz="2400" dirty="0">
                <a:solidFill>
                  <a:srgbClr val="05008F"/>
                </a:solidFill>
                <a:latin typeface="Miriam Fixed" panose="020B0509050101010101" pitchFamily="49" charset="-79"/>
                <a:ea typeface="ＭＳ Ｐゴシック" charset="0"/>
                <a:cs typeface="Miriam Fixed" panose="020B0509050101010101" pitchFamily="49" charset="-79"/>
                <a:sym typeface="Monaco" charset="0"/>
              </a:rPr>
              <a:t>)</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Line 1"/>
          <p:cNvSpPr>
            <a:spLocks noChangeShapeType="1"/>
          </p:cNvSpPr>
          <p:nvPr/>
        </p:nvSpPr>
        <p:spPr bwMode="auto">
          <a:xfrm flipH="1">
            <a:off x="2943225" y="698500"/>
            <a:ext cx="0" cy="784860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346" name="Rectangle 2"/>
          <p:cNvSpPr>
            <a:spLocks/>
          </p:cNvSpPr>
          <p:nvPr/>
        </p:nvSpPr>
        <p:spPr bwMode="auto">
          <a:xfrm rot="-5400000">
            <a:off x="1870869" y="4099719"/>
            <a:ext cx="12303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a:solidFill>
                  <a:schemeClr val="tx1"/>
                </a:solidFill>
                <a:ea typeface="ＭＳ Ｐゴシック" charset="0"/>
                <a:cs typeface="Optima" charset="0"/>
              </a:rPr>
              <a:t>Time</a:t>
            </a:r>
          </a:p>
        </p:txBody>
      </p:sp>
      <p:sp>
        <p:nvSpPr>
          <p:cNvPr id="57347" name="Line 3"/>
          <p:cNvSpPr>
            <a:spLocks noChangeShapeType="1"/>
          </p:cNvSpPr>
          <p:nvPr/>
        </p:nvSpPr>
        <p:spPr bwMode="auto">
          <a:xfrm flipH="1">
            <a:off x="2946400" y="8510588"/>
            <a:ext cx="6183313" cy="0"/>
          </a:xfrm>
          <a:prstGeom prst="line">
            <a:avLst/>
          </a:prstGeom>
          <a:noFill/>
          <a:ln w="38100" cap="flat">
            <a:solidFill>
              <a:schemeClr val="tx1"/>
            </a:solidFill>
            <a:prstDash val="solid"/>
            <a:miter lim="800000"/>
            <a:headEnd type="stealth"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57348" name="Oval 4"/>
          <p:cNvSpPr>
            <a:spLocks/>
          </p:cNvSpPr>
          <p:nvPr/>
        </p:nvSpPr>
        <p:spPr bwMode="auto">
          <a:xfrm>
            <a:off x="6045200" y="7835900"/>
            <a:ext cx="406400" cy="406400"/>
          </a:xfrm>
          <a:prstGeom prst="ellipse">
            <a:avLst/>
          </a:prstGeom>
          <a:solidFill>
            <a:srgbClr val="F3EB00"/>
          </a:solidFill>
          <a:ln>
            <a:noFill/>
          </a:ln>
          <a:effectLst>
            <a:outerShdw blurRad="127000" dist="76199" dir="2700000" algn="ctr" rotWithShape="0">
              <a:schemeClr val="bg2">
                <a:alpha val="75000"/>
              </a:schemeClr>
            </a:outerShdw>
          </a:effectLst>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Blank">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Blank">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Blank">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Blank">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OptimaPl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ptima">
      <a:majorFont>
        <a:latin typeface="Optim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Optim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Title &amp; Subtitle with center im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Blank">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Blank">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Blank">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Blank">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Blank">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Blank">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spDef>
    <a:lnDef>
      <a:spPr bwMode="auto">
        <a:xfrm>
          <a:off x="0" y="0"/>
          <a:ext cx="1" cy="1"/>
        </a:xfrm>
        <a:custGeom>
          <a:avLst/>
          <a:gdLst/>
          <a:ahLst/>
          <a:cxnLst/>
          <a:rect l="0" t="0" r="0" b="0"/>
          <a:pathLst/>
        </a:custGeom>
        <a:solidFill>
          <a:srgbClr val="FFFFFF"/>
        </a:solidFill>
        <a:ln>
          <a:noFill/>
        </a:ln>
        <a:effectLst/>
        <a:extLst>
          <a:ext uri="{91240B29-F687-4F45-9708-019B960494DF}">
            <a14:hiddenLine xmlns:a14="http://schemas.microsoft.com/office/drawing/2010/main" w="254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Optima" charset="0"/>
            <a:ea typeface="ヒラギノ角ゴ ProN W3" charset="0"/>
            <a:cs typeface="ヒラギノ角ゴ ProN W3" charset="0"/>
            <a:sym typeface="Optima" charset="0"/>
          </a:defRPr>
        </a:defPPr>
      </a:lstStyle>
    </a:ln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1993</TotalTime>
  <Pages>0</Pages>
  <Words>973</Words>
  <Characters>0</Characters>
  <Application>Microsoft Office PowerPoint</Application>
  <PresentationFormat>Custom</PresentationFormat>
  <Lines>0</Lines>
  <Paragraphs>101</Paragraphs>
  <Slides>30</Slides>
  <Notes>18</Notes>
  <HiddenSlides>0</HiddenSlides>
  <MMClips>0</MMClips>
  <ScaleCrop>false</ScaleCrop>
  <HeadingPairs>
    <vt:vector size="4" baseType="variant">
      <vt:variant>
        <vt:lpstr>Theme</vt:lpstr>
      </vt:variant>
      <vt:variant>
        <vt:i4>17</vt:i4>
      </vt:variant>
      <vt:variant>
        <vt:lpstr>Slide Titles</vt:lpstr>
      </vt:variant>
      <vt:variant>
        <vt:i4>30</vt:i4>
      </vt:variant>
    </vt:vector>
  </HeadingPairs>
  <TitlesOfParts>
    <vt:vector size="47" baseType="lpstr">
      <vt:lpstr>Blank</vt:lpstr>
      <vt:lpstr>Blank</vt:lpstr>
      <vt:lpstr>Blank</vt:lpstr>
      <vt:lpstr>Blank</vt:lpstr>
      <vt:lpstr>Blank</vt:lpstr>
      <vt:lpstr>Blank</vt:lpstr>
      <vt:lpstr>Blank</vt:lpstr>
      <vt:lpstr>Blank</vt:lpstr>
      <vt:lpstr>Blank</vt:lpstr>
      <vt:lpstr>Blank</vt:lpstr>
      <vt:lpstr>Blank</vt:lpstr>
      <vt:lpstr>Blank</vt:lpstr>
      <vt:lpstr>Blank</vt:lpstr>
      <vt:lpstr>Blank</vt:lpstr>
      <vt:lpstr>Blank</vt:lpstr>
      <vt:lpstr>Blank</vt:lpstr>
      <vt:lpstr>OptimaPlain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properties of Brownian motion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Caveats</vt:lpstr>
      <vt:lpstr>If you want to do this</vt:lpstr>
    </vt:vector>
  </TitlesOfParts>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Nicole Soltis</dc:creator>
  <cp:lastModifiedBy>Nicole Soltis</cp:lastModifiedBy>
  <cp:revision>28</cp:revision>
  <dcterms:modified xsi:type="dcterms:W3CDTF">2017-06-08T15:50:00Z</dcterms:modified>
</cp:coreProperties>
</file>